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65" r:id="rId5"/>
    <p:sldId id="257" r:id="rId6"/>
    <p:sldId id="385" r:id="rId7"/>
    <p:sldId id="258" r:id="rId8"/>
    <p:sldId id="353" r:id="rId9"/>
    <p:sldId id="303" r:id="rId10"/>
    <p:sldId id="334" r:id="rId11"/>
    <p:sldId id="355" r:id="rId12"/>
    <p:sldId id="374" r:id="rId13"/>
    <p:sldId id="351" r:id="rId14"/>
    <p:sldId id="356" r:id="rId15"/>
    <p:sldId id="386" r:id="rId16"/>
    <p:sldId id="387" r:id="rId17"/>
    <p:sldId id="360" r:id="rId18"/>
    <p:sldId id="268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D00"/>
    <a:srgbClr val="ED7D31"/>
    <a:srgbClr val="E10000"/>
    <a:srgbClr val="29168A"/>
    <a:srgbClr val="548235"/>
    <a:srgbClr val="F5F5F5"/>
    <a:srgbClr val="FBFBFB"/>
    <a:srgbClr val="C56111"/>
    <a:srgbClr val="1F4E79"/>
    <a:srgbClr val="B1E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43227B-D168-44BC-8A47-2060106C0DF6}" v="50" dt="2023-07-13T22:54:35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71"/>
    <p:restoredTop sz="94507"/>
  </p:normalViewPr>
  <p:slideViewPr>
    <p:cSldViewPr snapToGrid="0">
      <p:cViewPr varScale="1">
        <p:scale>
          <a:sx n="83" d="100"/>
          <a:sy n="83" d="100"/>
        </p:scale>
        <p:origin x="1051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nvias.sharepoint.com/sites/Fichaspordepartamento/Documentos%20compartidos/General/CARPETA%20DE%20CONSULTA%20FICHAS/202305%20-%20Mayo/Estado%20red%20vial%20nacional%20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nvias.sharepoint.com/sites/Fichaspordepartamento/Documentos%20compartidos/General/CARPETA%20DE%20CONSULTA%20FICHAS/202305%20-%20Mayo/Estado%20red%20vial%20nacional%2020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83132961683426"/>
          <c:y val="7.8395061728395068E-2"/>
          <c:w val="0.3591389327180769"/>
          <c:h val="0.82067037037037038"/>
        </c:manualLayout>
      </c:layout>
      <c:pieChart>
        <c:varyColors val="1"/>
        <c:ser>
          <c:idx val="2"/>
          <c:order val="0"/>
          <c:explosion val="1"/>
          <c:dPt>
            <c:idx val="0"/>
            <c:bubble3D val="0"/>
            <c:explosion val="10"/>
            <c:spPr>
              <a:gradFill rotWithShape="1">
                <a:gsLst>
                  <a:gs pos="0">
                    <a:schemeClr val="accent5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1E2-4F72-96E8-758292A92E4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1E2-4F72-96E8-758292A92E49}"/>
              </c:ext>
            </c:extLst>
          </c:dPt>
          <c:dLbls>
            <c:dLbl>
              <c:idx val="0"/>
              <c:layout>
                <c:manualLayout>
                  <c:x val="-2.5164596266036163E-2"/>
                  <c:y val="-0.2984803359128970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1E2-4F72-96E8-758292A92E49}"/>
                </c:ext>
              </c:extLst>
            </c:dLbl>
            <c:dLbl>
              <c:idx val="1"/>
              <c:layout>
                <c:manualLayout>
                  <c:x val="7.323015207339896E-2"/>
                  <c:y val="0.15061091716915265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1E2-4F72-96E8-758292A92E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Hoja2!$H$31:$I$31</c:f>
              <c:numCache>
                <c:formatCode>0%</c:formatCode>
                <c:ptCount val="2"/>
                <c:pt idx="0">
                  <c:v>0.875</c:v>
                </c:pt>
                <c:pt idx="1">
                  <c:v>0.125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F6-488A-92F3-1D53EE132515}"/>
            </c:ext>
          </c:extLst>
        </c:ser>
        <c:ser>
          <c:idx val="3"/>
          <c:order val="1"/>
          <c:dPt>
            <c:idx val="0"/>
            <c:bubble3D val="0"/>
            <c:spPr>
              <a:gradFill rotWithShape="1">
                <a:gsLst>
                  <a:gs pos="0">
                    <a:schemeClr val="accent5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1E2-4F72-96E8-758292A92E4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41E2-4F72-96E8-758292A92E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Hoja2!$J$21:$K$21</c:f>
              <c:numCache>
                <c:formatCode>0%</c:formatCode>
                <c:ptCount val="2"/>
                <c:pt idx="0">
                  <c:v>0.16666666666666666</c:v>
                </c:pt>
                <c:pt idx="1">
                  <c:v>0.83333333333333337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DF6-488A-92F3-1D53EE132515}"/>
            </c:ext>
          </c:extLst>
        </c:ser>
        <c:ser>
          <c:idx val="0"/>
          <c:order val="2"/>
          <c:dPt>
            <c:idx val="0"/>
            <c:bubble3D val="0"/>
            <c:spPr>
              <a:gradFill rotWithShape="1">
                <a:gsLst>
                  <a:gs pos="0">
                    <a:schemeClr val="accent5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41E2-4F72-96E8-758292A92E4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41E2-4F72-96E8-758292A92E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Hoja2!$H$21:$I$21</c:f>
              <c:numCache>
                <c:formatCode>0%</c:formatCode>
                <c:ptCount val="2"/>
                <c:pt idx="0">
                  <c:v>0.36159999999999998</c:v>
                </c:pt>
                <c:pt idx="1">
                  <c:v>0.63839999999999997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DF6-488A-92F3-1D53EE132515}"/>
            </c:ext>
          </c:extLst>
        </c:ser>
        <c:ser>
          <c:idx val="1"/>
          <c:order val="3"/>
          <c:dPt>
            <c:idx val="0"/>
            <c:bubble3D val="0"/>
            <c:spPr>
              <a:gradFill rotWithShape="1">
                <a:gsLst>
                  <a:gs pos="0">
                    <a:schemeClr val="accent5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41E2-4F72-96E8-758292A92E4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5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F-41E2-4F72-96E8-758292A92E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Hoja2!$J$21:$K$21</c:f>
              <c:numCache>
                <c:formatCode>0%</c:formatCode>
                <c:ptCount val="2"/>
                <c:pt idx="0">
                  <c:v>0.16666666666666666</c:v>
                </c:pt>
                <c:pt idx="1">
                  <c:v>0.83333333333333337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BDF6-488A-92F3-1D53EE13251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8697915616320482"/>
          <c:y val="0.31110246913580247"/>
          <c:w val="0.30805287380354418"/>
          <c:h val="0.375317283950617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83132961683426"/>
          <c:y val="7.8395061728395068E-2"/>
          <c:w val="0.3591389327180769"/>
          <c:h val="0.82067037037037038"/>
        </c:manualLayout>
      </c:layout>
      <c:pieChart>
        <c:varyColors val="1"/>
        <c:ser>
          <c:idx val="2"/>
          <c:order val="0"/>
          <c:explosion val="1"/>
          <c:dPt>
            <c:idx val="0"/>
            <c:bubble3D val="0"/>
            <c:explosion val="10"/>
            <c:spPr>
              <a:gradFill rotWithShape="1">
                <a:gsLst>
                  <a:gs pos="0">
                    <a:schemeClr val="accent2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EF6-4C73-80F1-84579C4F745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EF6-4C73-80F1-84579C4F745E}"/>
              </c:ext>
            </c:extLst>
          </c:dPt>
          <c:dLbls>
            <c:dLbl>
              <c:idx val="0"/>
              <c:layout>
                <c:manualLayout>
                  <c:x val="-7.7032790675176405E-2"/>
                  <c:y val="0.12996234567901235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EF6-4C73-80F1-84579C4F745E}"/>
                </c:ext>
              </c:extLst>
            </c:dLbl>
            <c:dLbl>
              <c:idx val="1"/>
              <c:layout>
                <c:manualLayout>
                  <c:x val="8.4299797953582153E-2"/>
                  <c:y val="-0.21744876543209876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EF6-4C73-80F1-84579C4F74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Hoja2!$J$31:$K$31</c:f>
              <c:numCache>
                <c:formatCode>0%</c:formatCode>
                <c:ptCount val="2"/>
                <c:pt idx="0">
                  <c:v>4.6511627906976744E-2</c:v>
                </c:pt>
                <c:pt idx="1">
                  <c:v>0.95348837209302328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EF6-4C73-80F1-84579C4F745E}"/>
            </c:ext>
          </c:extLst>
        </c:ser>
        <c:ser>
          <c:idx val="3"/>
          <c:order val="1"/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2EF6-4C73-80F1-84579C4F745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8-2EF6-4C73-80F1-84579C4F74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Hoja2!$J$21:$K$21</c:f>
              <c:numCache>
                <c:formatCode>0%</c:formatCode>
                <c:ptCount val="2"/>
                <c:pt idx="0">
                  <c:v>0.16666666666666666</c:v>
                </c:pt>
                <c:pt idx="1">
                  <c:v>0.83333333333333337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EF6-4C73-80F1-84579C4F745E}"/>
            </c:ext>
          </c:extLst>
        </c:ser>
        <c:ser>
          <c:idx val="0"/>
          <c:order val="2"/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2EF6-4C73-80F1-84579C4F745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D-2EF6-4C73-80F1-84579C4F74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Hoja2!$H$21:$I$21</c:f>
              <c:numCache>
                <c:formatCode>0%</c:formatCode>
                <c:ptCount val="2"/>
                <c:pt idx="0">
                  <c:v>0.36159999999999998</c:v>
                </c:pt>
                <c:pt idx="1">
                  <c:v>0.63839999999999997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EF6-4C73-80F1-84579C4F745E}"/>
            </c:ext>
          </c:extLst>
        </c:ser>
        <c:ser>
          <c:idx val="1"/>
          <c:order val="3"/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hade val="76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hade val="76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shade val="76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10-2EF6-4C73-80F1-84579C4F745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77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tint val="77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tint val="77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12-2EF6-4C73-80F1-84579C4F74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Hoja2!$H$3:$I$3</c:f>
              <c:strCache>
                <c:ptCount val="2"/>
                <c:pt idx="0">
                  <c:v>BUENO </c:v>
                </c:pt>
                <c:pt idx="1">
                  <c:v>REGULAR/MALO</c:v>
                </c:pt>
              </c:strCache>
            </c:strRef>
          </c:cat>
          <c:val>
            <c:numRef>
              <c:f>Hoja2!$J$21:$K$21</c:f>
              <c:numCache>
                <c:formatCode>0%</c:formatCode>
                <c:ptCount val="2"/>
                <c:pt idx="0">
                  <c:v>0.16666666666666666</c:v>
                </c:pt>
                <c:pt idx="1">
                  <c:v>0.83333333333333337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EF6-4C73-80F1-84579C4F745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8697915616320482"/>
          <c:y val="0.31110246913580247"/>
          <c:w val="0.30805287380354418"/>
          <c:h val="0.375317283950617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19.29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43.281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0 24575,'0'0'-8191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44.4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 24575,'0'0'-8191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47.17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0 24575,'0'0'-8191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48.046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0 24575,'0'0'-8191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49.75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50.090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6:01.374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6:01.71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6:04.003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6:04.386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21.191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22.757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26.489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0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28.1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29.82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30.25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0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32.828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0 1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21T15:45:38.775"/>
    </inkml:context>
    <inkml:brush xml:id="br0">
      <inkml:brushProperty name="width" value="0.1" units="cm"/>
      <inkml:brushProperty name="height" value="0.1" units="cm"/>
      <inkml:brushProperty name="color" value="#FFC114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5D38E-BC18-47DD-BEBC-B75ACF46D94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DF63D-69FB-43E2-9771-A7463D9C14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58543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9DF63D-69FB-43E2-9771-A7463D9C1424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6045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136AE-99A4-4AB4-AFF4-3D1761CFEDF1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6909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8456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97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8080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961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3663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5222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9269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7128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8701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290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40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57594-F68A-4EEF-A0BC-C9ADB87C4A75}" type="datetimeFigureOut">
              <a:rPr lang="es-CO" smtClean="0"/>
              <a:t>28/07/2023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A0B7A-DEA3-4E47-9FF1-74845679FFF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3112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customXml" Target="../ink/ink5.xml"/><Relationship Id="rId18" Type="http://schemas.openxmlformats.org/officeDocument/2006/relationships/customXml" Target="../ink/ink10.xml"/><Relationship Id="rId26" Type="http://schemas.openxmlformats.org/officeDocument/2006/relationships/customXml" Target="../ink/ink18.xml"/><Relationship Id="rId3" Type="http://schemas.openxmlformats.org/officeDocument/2006/relationships/image" Target="../media/image24.png"/><Relationship Id="rId21" Type="http://schemas.openxmlformats.org/officeDocument/2006/relationships/customXml" Target="../ink/ink13.xml"/><Relationship Id="rId7" Type="http://schemas.openxmlformats.org/officeDocument/2006/relationships/image" Target="../media/image25.png"/><Relationship Id="rId12" Type="http://schemas.openxmlformats.org/officeDocument/2006/relationships/customXml" Target="../ink/ink4.xml"/><Relationship Id="rId17" Type="http://schemas.openxmlformats.org/officeDocument/2006/relationships/customXml" Target="../ink/ink9.xml"/><Relationship Id="rId25" Type="http://schemas.openxmlformats.org/officeDocument/2006/relationships/customXml" Target="../ink/ink17.xml"/><Relationship Id="rId2" Type="http://schemas.openxmlformats.org/officeDocument/2006/relationships/slideLayout" Target="../slideLayouts/slideLayout2.xml"/><Relationship Id="rId16" Type="http://schemas.openxmlformats.org/officeDocument/2006/relationships/customXml" Target="../ink/ink8.xml"/><Relationship Id="rId20" Type="http://schemas.openxmlformats.org/officeDocument/2006/relationships/customXml" Target="../ink/ink12.xml"/><Relationship Id="rId29" Type="http://schemas.openxmlformats.org/officeDocument/2006/relationships/image" Target="../media/image23.e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png"/><Relationship Id="rId11" Type="http://schemas.openxmlformats.org/officeDocument/2006/relationships/customXml" Target="../ink/ink3.xml"/><Relationship Id="rId24" Type="http://schemas.openxmlformats.org/officeDocument/2006/relationships/customXml" Target="../ink/ink16.xml"/><Relationship Id="rId5" Type="http://schemas.openxmlformats.org/officeDocument/2006/relationships/image" Target="../media/image8.png"/><Relationship Id="rId15" Type="http://schemas.openxmlformats.org/officeDocument/2006/relationships/customXml" Target="../ink/ink7.xml"/><Relationship Id="rId23" Type="http://schemas.openxmlformats.org/officeDocument/2006/relationships/customXml" Target="../ink/ink15.xml"/><Relationship Id="rId28" Type="http://schemas.openxmlformats.org/officeDocument/2006/relationships/oleObject" Target="https://invias.sharepoint.com/sites/Fichaspordepartamento/Documentos%20compartidos/General/EXCEL%20-%20NUEVO%20FORMATO/Ficha%20Atl&#225;ntico.xlsx!VIAS%20RURALES!F5C2:F8C7" TargetMode="External"/><Relationship Id="rId10" Type="http://schemas.openxmlformats.org/officeDocument/2006/relationships/customXml" Target="../ink/ink2.xml"/><Relationship Id="rId19" Type="http://schemas.openxmlformats.org/officeDocument/2006/relationships/customXml" Target="../ink/ink11.xml"/><Relationship Id="rId4" Type="http://schemas.openxmlformats.org/officeDocument/2006/relationships/image" Target="../media/image7.png"/><Relationship Id="rId9" Type="http://schemas.openxmlformats.org/officeDocument/2006/relationships/image" Target="../media/image250.png"/><Relationship Id="rId14" Type="http://schemas.openxmlformats.org/officeDocument/2006/relationships/customXml" Target="../ink/ink6.xml"/><Relationship Id="rId22" Type="http://schemas.openxmlformats.org/officeDocument/2006/relationships/customXml" Target="../ink/ink14.xml"/><Relationship Id="rId27" Type="http://schemas.openxmlformats.org/officeDocument/2006/relationships/customXml" Target="../ink/ink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6.emf"/><Relationship Id="rId4" Type="http://schemas.openxmlformats.org/officeDocument/2006/relationships/oleObject" Target="https://invias.sharepoint.com/sites/Fichaspordepartamento/Documentos%20compartidos/General/EXCEL%20-%20NUEVO%20FORMATO/Ficha%20Atl&#225;ntico.xlsx!VIAS%20RURALES!F34C2:F46C1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7.emf"/><Relationship Id="rId4" Type="http://schemas.openxmlformats.org/officeDocument/2006/relationships/oleObject" Target="https://invias.sharepoint.com/sites/Fichaspordepartamento/Documentos%20compartidos/General/EXCEL%20-%20NUEVO%20FORMATO/Ficha%20Atl&#225;ntico.xlsx!VIAS%20RURALES!F47C2:F57C1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8.emf"/><Relationship Id="rId4" Type="http://schemas.openxmlformats.org/officeDocument/2006/relationships/oleObject" Target="https://invias.sharepoint.com/sites/Fichaspordepartamento/Documentos%20compartidos/General/EXCEL%20-%20NUEVO%20FORMATO/Ficha%20Atl&#225;ntico.xlsx!VIAS%20RURALES!F58C2:F69C1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9.emf"/><Relationship Id="rId4" Type="http://schemas.openxmlformats.org/officeDocument/2006/relationships/oleObject" Target="https://invias.sharepoint.com/sites/Fichaspordepartamento/Documentos%20compartidos/General/EXCEL%20-%20NUEVO%20FORMATO/Ficha%20Atl&#225;ntico.xlsx!VIAS%20RURALES!F74C2:F75C10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31.png"/><Relationship Id="rId7" Type="http://schemas.openxmlformats.org/officeDocument/2006/relationships/oleObject" Target="https://invias.sharepoint.com/sites/Fichaspordepartamento/Documentos%20compartidos/General/EXCEL%20-%20NUEVO%20FORMATO/Ficha%20Atl&#225;ntico.xlsx!EYD!F12C2:F15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hart" Target="../charts/chart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https://invias.sharepoint.com/sites/Fichaspordepartamento/Documentos%20compartidos/General/EXCEL%20-%20NUEVO%20FORMATO/Ficha%20Atl&#225;ntico.xlsx!RED%20NACIONAL!F5C2:F8C7" TargetMode="Externa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emf"/><Relationship Id="rId5" Type="http://schemas.openxmlformats.org/officeDocument/2006/relationships/oleObject" Target="https://invias.sharepoint.com/sites/Fichaspordepartamento/Documentos%20compartidos/General/EXCEL%20-%20NUEVO%20FORMATO/Ficha%20Atl&#225;ntico.xlsx!RED%20NACIONAL!F12C2:F17C11" TargetMode="Externa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emf"/><Relationship Id="rId5" Type="http://schemas.openxmlformats.org/officeDocument/2006/relationships/oleObject" Target="https://invias.sharepoint.com/sites/Fichaspordepartamento/Documentos%20compartidos/General/EXCEL%20-%20NUEVO%20FORMATO/Ficha%20Atl&#225;ntico.xlsx!RED%20NACIONAL!F21C4:F22C11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 descr="Mapa&#10;&#10;Descripción generada automáticamente">
            <a:extLst>
              <a:ext uri="{FF2B5EF4-FFF2-40B4-BE49-F238E27FC236}">
                <a16:creationId xmlns:a16="http://schemas.microsoft.com/office/drawing/2014/main" id="{5CBE5D57-6DD9-E904-7049-29177E71EA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864" b="5532"/>
          <a:stretch/>
        </p:blipFill>
        <p:spPr>
          <a:xfrm>
            <a:off x="5892798" y="-1"/>
            <a:ext cx="6299202" cy="685800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271663" y="355240"/>
            <a:ext cx="5471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6000" b="1" dirty="0">
                <a:latin typeface="Montserrat ExtraBold" panose="00000900000000000000" pitchFamily="50" charset="0"/>
              </a:rPr>
              <a:t>ATLÁNTICO</a:t>
            </a:r>
          </a:p>
        </p:txBody>
      </p:sp>
      <p:pic>
        <p:nvPicPr>
          <p:cNvPr id="5" name="Imagen 4" descr="Sitio web&#10;&#10;Descripción generada automáticamente">
            <a:extLst>
              <a:ext uri="{FF2B5EF4-FFF2-40B4-BE49-F238E27FC236}">
                <a16:creationId xmlns:a16="http://schemas.microsoft.com/office/drawing/2014/main" id="{E25149D7-0C65-1258-E6A5-53C0665A9A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78"/>
          <a:stretch/>
        </p:blipFill>
        <p:spPr>
          <a:xfrm>
            <a:off x="581021" y="1336816"/>
            <a:ext cx="4897978" cy="502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AEEA2CB-0EEB-3EAA-15D2-1291523E639A}"/>
              </a:ext>
            </a:extLst>
          </p:cNvPr>
          <p:cNvSpPr txBox="1"/>
          <p:nvPr/>
        </p:nvSpPr>
        <p:spPr>
          <a:xfrm>
            <a:off x="672327" y="5005415"/>
            <a:ext cx="45479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</a:rPr>
              <a:t>Fuente: DANE (2018). Censo nacional de Población y Vivienda - CNPV 2018</a:t>
            </a:r>
            <a:endParaRPr lang="es-ES" sz="900" dirty="0">
              <a:latin typeface="Montserrat" panose="00000500000000000000" pitchFamily="50" charset="0"/>
            </a:endParaRPr>
          </a:p>
        </p:txBody>
      </p: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122B165F-BCA0-790B-6615-BE789C67ABBE}"/>
              </a:ext>
            </a:extLst>
          </p:cNvPr>
          <p:cNvSpPr/>
          <p:nvPr/>
        </p:nvSpPr>
        <p:spPr>
          <a:xfrm>
            <a:off x="657371" y="4206374"/>
            <a:ext cx="4692978" cy="753359"/>
          </a:xfrm>
          <a:prstGeom prst="roundRect">
            <a:avLst>
              <a:gd name="adj" fmla="val 1856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00"/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1477A67D-5870-B3C9-1FE8-03696AD6CDE6}"/>
              </a:ext>
            </a:extLst>
          </p:cNvPr>
          <p:cNvSpPr/>
          <p:nvPr/>
        </p:nvSpPr>
        <p:spPr>
          <a:xfrm>
            <a:off x="657370" y="2979584"/>
            <a:ext cx="4692979" cy="1056007"/>
          </a:xfrm>
          <a:prstGeom prst="roundRect">
            <a:avLst>
              <a:gd name="adj" fmla="val 1856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00"/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990C7854-49F1-913C-A6F7-8854D6DC4257}"/>
              </a:ext>
            </a:extLst>
          </p:cNvPr>
          <p:cNvSpPr/>
          <p:nvPr/>
        </p:nvSpPr>
        <p:spPr>
          <a:xfrm>
            <a:off x="661430" y="1863741"/>
            <a:ext cx="4692979" cy="893545"/>
          </a:xfrm>
          <a:prstGeom prst="roundRect">
            <a:avLst>
              <a:gd name="adj" fmla="val 1856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0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3934162-8F4A-8F7C-AA97-D33571F2CFC8}"/>
              </a:ext>
            </a:extLst>
          </p:cNvPr>
          <p:cNvSpPr txBox="1"/>
          <p:nvPr/>
        </p:nvSpPr>
        <p:spPr>
          <a:xfrm>
            <a:off x="715050" y="1921480"/>
            <a:ext cx="2744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atin typeface="Montserrat ExtraBold" panose="00000900000000000000" pitchFamily="50" charset="0"/>
              </a:rPr>
              <a:t>3.386</a:t>
            </a:r>
            <a:r>
              <a:rPr lang="es-CO" sz="2800" dirty="0">
                <a:latin typeface="Montserrat ExtraBold" panose="00000900000000000000" pitchFamily="50" charset="0"/>
              </a:rPr>
              <a:t> </a:t>
            </a:r>
            <a:r>
              <a:rPr lang="es-CO" dirty="0">
                <a:latin typeface="Montserrat" panose="00000500000000000000" pitchFamily="50" charset="0"/>
              </a:rPr>
              <a:t>km²</a:t>
            </a:r>
          </a:p>
          <a:p>
            <a:pPr algn="ctr"/>
            <a:r>
              <a:rPr lang="es-CO" sz="1600" dirty="0">
                <a:latin typeface="Montserrat" panose="00000500000000000000" pitchFamily="50" charset="0"/>
              </a:rPr>
              <a:t>Área</a:t>
            </a:r>
            <a:endParaRPr lang="es-CO" sz="2400" dirty="0">
              <a:latin typeface="Montserrat" panose="00000500000000000000" pitchFamily="50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50A026A-0C00-5222-6E05-AE619F4DEEF0}"/>
              </a:ext>
            </a:extLst>
          </p:cNvPr>
          <p:cNvSpPr txBox="1"/>
          <p:nvPr/>
        </p:nvSpPr>
        <p:spPr>
          <a:xfrm>
            <a:off x="3628649" y="1904768"/>
            <a:ext cx="149819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atin typeface="Montserrat ExtraBold" panose="00000900000000000000" pitchFamily="50" charset="0"/>
              </a:rPr>
              <a:t>23</a:t>
            </a:r>
            <a:r>
              <a:rPr lang="es-CO" sz="2800" dirty="0">
                <a:latin typeface="Montserrat ExtraBold" panose="00000900000000000000" pitchFamily="50" charset="0"/>
              </a:rPr>
              <a:t> </a:t>
            </a:r>
            <a:r>
              <a:rPr lang="es-CO" sz="1400" dirty="0">
                <a:latin typeface="Montserrat" panose="00000500000000000000" pitchFamily="50" charset="0"/>
              </a:rPr>
              <a:t>Municipios</a:t>
            </a:r>
            <a:endParaRPr lang="es-CO" sz="2400" dirty="0">
              <a:latin typeface="Montserrat" panose="00000500000000000000" pitchFamily="50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AF6817F-4DB3-C2B3-B0F9-E54AE4E57027}"/>
              </a:ext>
            </a:extLst>
          </p:cNvPr>
          <p:cNvSpPr txBox="1"/>
          <p:nvPr/>
        </p:nvSpPr>
        <p:spPr>
          <a:xfrm>
            <a:off x="499786" y="3128256"/>
            <a:ext cx="2369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000" dirty="0">
                <a:latin typeface="Montserrat ExtraBold" panose="00000900000000000000" pitchFamily="50" charset="0"/>
              </a:rPr>
              <a:t>2.336.434</a:t>
            </a:r>
          </a:p>
          <a:p>
            <a:pPr algn="ctr"/>
            <a:r>
              <a:rPr lang="es-CO" sz="1600" dirty="0">
                <a:latin typeface="Montserrat" panose="00000500000000000000" pitchFamily="50" charset="0"/>
              </a:rPr>
              <a:t>Habitantes</a:t>
            </a:r>
            <a:endParaRPr lang="es-CO" sz="2000" dirty="0">
              <a:latin typeface="Montserrat" panose="00000500000000000000" pitchFamily="50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FC5DD691-53F4-77DF-8C85-366FB7AE2C23}"/>
              </a:ext>
            </a:extLst>
          </p:cNvPr>
          <p:cNvSpPr txBox="1"/>
          <p:nvPr/>
        </p:nvSpPr>
        <p:spPr>
          <a:xfrm>
            <a:off x="3541268" y="4306528"/>
            <a:ext cx="1809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>
                <a:latin typeface="Montserrat ExtraBold" panose="00000900000000000000" pitchFamily="50" charset="0"/>
              </a:rPr>
              <a:t>179.237</a:t>
            </a:r>
            <a:endParaRPr lang="es-CO" sz="2000" dirty="0">
              <a:latin typeface="Montserrat" panose="00000500000000000000" pitchFamily="50" charset="0"/>
            </a:endParaRPr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36370DDA-8547-C21A-3334-B6AFA48AE3C2}"/>
              </a:ext>
            </a:extLst>
          </p:cNvPr>
          <p:cNvSpPr/>
          <p:nvPr/>
        </p:nvSpPr>
        <p:spPr>
          <a:xfrm>
            <a:off x="2695167" y="3068109"/>
            <a:ext cx="2525063" cy="885441"/>
          </a:xfrm>
          <a:prstGeom prst="roundRect">
            <a:avLst>
              <a:gd name="adj" fmla="val 185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0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D7C98B1-5BAD-3C21-F8A9-891C6247A881}"/>
              </a:ext>
            </a:extLst>
          </p:cNvPr>
          <p:cNvSpPr txBox="1"/>
          <p:nvPr/>
        </p:nvSpPr>
        <p:spPr>
          <a:xfrm>
            <a:off x="3824113" y="3111091"/>
            <a:ext cx="1323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latin typeface="Montserrat" panose="00000500000000000000" pitchFamily="50" charset="0"/>
              </a:rPr>
              <a:t>Cabecera</a:t>
            </a:r>
            <a:endParaRPr lang="es-CO" sz="1600" dirty="0">
              <a:latin typeface="Montserrat" panose="00000500000000000000" pitchFamily="50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1C5A203-E500-168D-5D8C-FE88285F5ABC}"/>
              </a:ext>
            </a:extLst>
          </p:cNvPr>
          <p:cNvSpPr txBox="1"/>
          <p:nvPr/>
        </p:nvSpPr>
        <p:spPr>
          <a:xfrm>
            <a:off x="3824113" y="3391016"/>
            <a:ext cx="1428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latin typeface="Montserrat" panose="00000500000000000000" pitchFamily="50" charset="0"/>
              </a:rPr>
              <a:t>Centros poblados</a:t>
            </a:r>
            <a:endParaRPr lang="es-CO" sz="1600" dirty="0">
              <a:latin typeface="Montserrat" panose="00000500000000000000" pitchFamily="50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6D34968-36A5-380E-9D95-1366F16682B6}"/>
              </a:ext>
            </a:extLst>
          </p:cNvPr>
          <p:cNvSpPr txBox="1"/>
          <p:nvPr/>
        </p:nvSpPr>
        <p:spPr>
          <a:xfrm>
            <a:off x="3840364" y="3657998"/>
            <a:ext cx="1428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dirty="0">
                <a:latin typeface="Montserrat" panose="00000500000000000000" pitchFamily="50" charset="0"/>
              </a:rPr>
              <a:t>Rural</a:t>
            </a:r>
            <a:endParaRPr lang="es-CO" sz="1600" dirty="0">
              <a:latin typeface="Montserrat" panose="00000500000000000000" pitchFamily="50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6E0D75F-323D-66E2-7FBC-78BC71E583A0}"/>
              </a:ext>
            </a:extLst>
          </p:cNvPr>
          <p:cNvSpPr txBox="1"/>
          <p:nvPr/>
        </p:nvSpPr>
        <p:spPr>
          <a:xfrm>
            <a:off x="2680176" y="3068109"/>
            <a:ext cx="1262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Montserrat" panose="00000500000000000000" pitchFamily="50" charset="0"/>
              </a:rPr>
              <a:t>2.220.187</a:t>
            </a:r>
            <a:endParaRPr lang="es-CO" sz="2400" dirty="0">
              <a:latin typeface="Montserrat" panose="00000500000000000000" pitchFamily="50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C969F02-2CA0-5CD9-0351-591997E61730}"/>
              </a:ext>
            </a:extLst>
          </p:cNvPr>
          <p:cNvSpPr txBox="1"/>
          <p:nvPr/>
        </p:nvSpPr>
        <p:spPr>
          <a:xfrm>
            <a:off x="2695168" y="3347171"/>
            <a:ext cx="1083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Montserrat" panose="00000500000000000000" pitchFamily="50" charset="0"/>
              </a:rPr>
              <a:t>86.259</a:t>
            </a:r>
            <a:endParaRPr lang="es-CO" sz="2400" dirty="0">
              <a:latin typeface="Montserrat" panose="00000500000000000000" pitchFamily="5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9F1E62A-5A54-6BD1-4C17-CC991AAA98CB}"/>
              </a:ext>
            </a:extLst>
          </p:cNvPr>
          <p:cNvSpPr txBox="1"/>
          <p:nvPr/>
        </p:nvSpPr>
        <p:spPr>
          <a:xfrm>
            <a:off x="2695169" y="3632436"/>
            <a:ext cx="1083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Montserrat" panose="00000500000000000000" pitchFamily="50" charset="0"/>
              </a:rPr>
              <a:t>29.988</a:t>
            </a:r>
            <a:endParaRPr lang="es-CO" sz="2400" dirty="0">
              <a:latin typeface="Montserrat" panose="00000500000000000000" pitchFamily="50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46DFFDEC-A99C-7940-FF35-7577D7C88A97}"/>
              </a:ext>
            </a:extLst>
          </p:cNvPr>
          <p:cNvSpPr txBox="1"/>
          <p:nvPr/>
        </p:nvSpPr>
        <p:spPr>
          <a:xfrm>
            <a:off x="665563" y="4244499"/>
            <a:ext cx="296494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>
                <a:latin typeface="Montserrat ExtraBold" panose="00000900000000000000" pitchFamily="50" charset="0"/>
              </a:rPr>
              <a:t>Población Grupos Étnicos</a:t>
            </a:r>
          </a:p>
          <a:p>
            <a:pPr algn="ctr"/>
            <a:r>
              <a:rPr lang="es-CO" sz="1100" dirty="0">
                <a:latin typeface="Montserrat" panose="00000500000000000000" pitchFamily="50" charset="0"/>
              </a:rPr>
              <a:t>(Negros, afrodescendientes, indígenas, raizal, mulatos, palenquero etc.)</a:t>
            </a:r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A6244FF0-40FC-E173-9572-8FB76C815B28}"/>
              </a:ext>
            </a:extLst>
          </p:cNvPr>
          <p:cNvCxnSpPr/>
          <p:nvPr/>
        </p:nvCxnSpPr>
        <p:spPr>
          <a:xfrm>
            <a:off x="2886020" y="3367666"/>
            <a:ext cx="21869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6D4C1C95-888A-637A-97C0-AB50CA797919}"/>
              </a:ext>
            </a:extLst>
          </p:cNvPr>
          <p:cNvCxnSpPr/>
          <p:nvPr/>
        </p:nvCxnSpPr>
        <p:spPr>
          <a:xfrm>
            <a:off x="2886020" y="3652626"/>
            <a:ext cx="2186940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288E8609-2C81-0AFA-DA38-5D1F9B6B6C60}"/>
              </a:ext>
            </a:extLst>
          </p:cNvPr>
          <p:cNvCxnSpPr>
            <a:cxnSpLocks/>
          </p:cNvCxnSpPr>
          <p:nvPr/>
        </p:nvCxnSpPr>
        <p:spPr>
          <a:xfrm flipV="1">
            <a:off x="3401992" y="1983132"/>
            <a:ext cx="0" cy="665884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C8F6CA32-8D73-8FA5-4F8D-FB9C6347B746}"/>
              </a:ext>
            </a:extLst>
          </p:cNvPr>
          <p:cNvCxnSpPr>
            <a:cxnSpLocks/>
          </p:cNvCxnSpPr>
          <p:nvPr/>
        </p:nvCxnSpPr>
        <p:spPr>
          <a:xfrm flipV="1">
            <a:off x="4119623" y="6163298"/>
            <a:ext cx="0" cy="447052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4043BC89-64FF-80DE-E093-5AC8AFF0680A}"/>
              </a:ext>
            </a:extLst>
          </p:cNvPr>
          <p:cNvSpPr txBox="1"/>
          <p:nvPr/>
        </p:nvSpPr>
        <p:spPr>
          <a:xfrm>
            <a:off x="4158631" y="6186769"/>
            <a:ext cx="1900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</a:rPr>
              <a:t>Dirección General </a:t>
            </a:r>
            <a:br>
              <a:rPr lang="es-ES" sz="1000" dirty="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</a:rPr>
            </a:br>
            <a:r>
              <a:rPr lang="es-ES" sz="1000" dirty="0">
                <a:solidFill>
                  <a:schemeClr val="bg2">
                    <a:lumMod val="50000"/>
                  </a:schemeClr>
                </a:solidFill>
                <a:latin typeface="Montserrat" panose="00000500000000000000" pitchFamily="50" charset="0"/>
              </a:rPr>
              <a:t>Grupo de cumplimiento</a:t>
            </a:r>
            <a:endParaRPr lang="es-ES" sz="1000" dirty="0">
              <a:latin typeface="Montserrat" panose="00000500000000000000" pitchFamily="50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41F1C396-8AC8-F626-3130-6A3099E95EA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45910" y="5900903"/>
            <a:ext cx="1895418" cy="830997"/>
          </a:xfrm>
          <a:prstGeom prst="rect">
            <a:avLst/>
          </a:prstGeom>
        </p:spPr>
      </p:pic>
      <p:pic>
        <p:nvPicPr>
          <p:cNvPr id="22" name="Imagen 21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7278EB66-8E32-191E-407F-1052EE1348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2253" y="5916291"/>
            <a:ext cx="1917209" cy="83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3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37">
            <a:extLst>
              <a:ext uri="{FF2B5EF4-FFF2-40B4-BE49-F238E27FC236}">
                <a16:creationId xmlns:a16="http://schemas.microsoft.com/office/drawing/2014/main" id="{10BC3BCD-6089-DF19-CDD2-8C3F35E56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15958"/>
          <a:stretch/>
        </p:blipFill>
        <p:spPr>
          <a:xfrm rot="5400000">
            <a:off x="-540327" y="540325"/>
            <a:ext cx="6858000" cy="5777350"/>
          </a:xfrm>
          <a:prstGeom prst="rect">
            <a:avLst/>
          </a:prstGeom>
        </p:spPr>
      </p:pic>
      <p:sp>
        <p:nvSpPr>
          <p:cNvPr id="2" name="object 2"/>
          <p:cNvSpPr/>
          <p:nvPr/>
        </p:nvSpPr>
        <p:spPr>
          <a:xfrm>
            <a:off x="11034670" y="1813171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470029" y="1813171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905386" y="1813171"/>
            <a:ext cx="287020" cy="567690"/>
          </a:xfrm>
          <a:custGeom>
            <a:avLst/>
            <a:gdLst/>
            <a:ahLst/>
            <a:cxnLst/>
            <a:rect l="l" t="t" r="r" b="b"/>
            <a:pathLst>
              <a:path w="28702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286726" y="390921"/>
                </a:lnTo>
                <a:lnTo>
                  <a:pt x="286726" y="176641"/>
                </a:lnTo>
                <a:lnTo>
                  <a:pt x="189426" y="24561"/>
                </a:lnTo>
                <a:lnTo>
                  <a:pt x="180838" y="14267"/>
                </a:lnTo>
                <a:lnTo>
                  <a:pt x="170130" y="6542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636320" y="460362"/>
            <a:ext cx="716915" cy="290195"/>
            <a:chOff x="636320" y="460362"/>
            <a:chExt cx="716915" cy="29019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4581" y="555118"/>
              <a:ext cx="408183" cy="11166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6320" y="460362"/>
              <a:ext cx="292544" cy="29015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4276" y="475797"/>
              <a:ext cx="255256" cy="255720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67445" y="776540"/>
            <a:ext cx="2149475" cy="83566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sz="2900" b="1" spc="-30" err="1">
                <a:latin typeface="TT Norms ExtraBold" panose="02000503040000020004" pitchFamily="50" charset="0"/>
                <a:cs typeface="Tahoma"/>
              </a:rPr>
              <a:t>Vías</a:t>
            </a:r>
            <a:r>
              <a:rPr sz="2900" b="1" spc="-245">
                <a:latin typeface="TT Norms ExtraBold" panose="02000503040000020004" pitchFamily="50" charset="0"/>
                <a:cs typeface="Tahoma"/>
              </a:rPr>
              <a:t> </a:t>
            </a:r>
            <a:r>
              <a:rPr sz="2900" b="1" spc="-80">
                <a:latin typeface="TT Norms ExtraBold" panose="02000503040000020004" pitchFamily="50" charset="0"/>
                <a:cs typeface="Tahoma"/>
              </a:rPr>
              <a:t>r</a:t>
            </a:r>
            <a:r>
              <a:rPr sz="2900" b="1" spc="-120">
                <a:latin typeface="TT Norms ExtraBold" panose="02000503040000020004" pitchFamily="50" charset="0"/>
                <a:cs typeface="Tahoma"/>
              </a:rPr>
              <a:t>u</a:t>
            </a:r>
            <a:r>
              <a:rPr sz="2900" b="1" spc="-70">
                <a:latin typeface="TT Norms ExtraBold" panose="02000503040000020004" pitchFamily="50" charset="0"/>
                <a:cs typeface="Tahoma"/>
              </a:rPr>
              <a:t>ral</a:t>
            </a:r>
            <a:r>
              <a:rPr sz="2900" b="1" spc="-100">
                <a:latin typeface="TT Norms ExtraBold" panose="02000503040000020004" pitchFamily="50" charset="0"/>
                <a:cs typeface="Tahoma"/>
              </a:rPr>
              <a:t>e</a:t>
            </a:r>
            <a:r>
              <a:rPr sz="2900" b="1" spc="-95">
                <a:latin typeface="TT Norms ExtraBold" panose="02000503040000020004" pitchFamily="50" charset="0"/>
                <a:cs typeface="Tahoma"/>
              </a:rPr>
              <a:t>s  </a:t>
            </a:r>
            <a:r>
              <a:rPr sz="2900" b="1" spc="-105">
                <a:latin typeface="TT Norms ExtraBold" panose="02000503040000020004" pitchFamily="50" charset="0"/>
                <a:cs typeface="Tahoma"/>
              </a:rPr>
              <a:t>y</a:t>
            </a:r>
            <a:r>
              <a:rPr sz="2900" b="1" spc="-240">
                <a:latin typeface="TT Norms ExtraBold" panose="02000503040000020004" pitchFamily="50" charset="0"/>
                <a:cs typeface="Tahoma"/>
              </a:rPr>
              <a:t> </a:t>
            </a:r>
            <a:r>
              <a:rPr sz="2900" b="1" spc="-70" err="1">
                <a:latin typeface="TT Norms ExtraBold" panose="02000503040000020004" pitchFamily="50" charset="0"/>
                <a:cs typeface="Tahoma"/>
              </a:rPr>
              <a:t>r</a:t>
            </a:r>
            <a:r>
              <a:rPr sz="2900" b="1" spc="-95" err="1">
                <a:latin typeface="TT Norms ExtraBold" panose="02000503040000020004" pitchFamily="50" charset="0"/>
                <a:cs typeface="Tahoma"/>
              </a:rPr>
              <a:t>e</a:t>
            </a:r>
            <a:r>
              <a:rPr sz="2900" b="1" spc="-60" err="1">
                <a:latin typeface="TT Norms ExtraBold" panose="02000503040000020004" pitchFamily="50" charset="0"/>
                <a:cs typeface="Tahoma"/>
              </a:rPr>
              <a:t>gionales</a:t>
            </a:r>
            <a:endParaRPr sz="2900">
              <a:latin typeface="TT Norms ExtraBold" panose="02000503040000020004" pitchFamily="50" charset="0"/>
              <a:cs typeface="Tahom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184408" y="1794367"/>
            <a:ext cx="2690660" cy="58650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8548406" y="1955855"/>
            <a:ext cx="2337435" cy="354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$</a:t>
            </a:r>
            <a:r>
              <a:rPr lang="es-CO" sz="215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85.917 Millones</a:t>
            </a:r>
            <a:endParaRPr sz="2150" dirty="0">
              <a:latin typeface="TT Norms Bold" panose="02000803040000020004" pitchFamily="50" charset="0"/>
              <a:cs typeface="Tahoma"/>
            </a:endParaRPr>
          </a:p>
        </p:txBody>
      </p:sp>
      <p:sp>
        <p:nvSpPr>
          <p:cNvPr id="53" name="object 12">
            <a:extLst>
              <a:ext uri="{FF2B5EF4-FFF2-40B4-BE49-F238E27FC236}">
                <a16:creationId xmlns:a16="http://schemas.microsoft.com/office/drawing/2014/main" id="{BBCB73B3-9856-C875-71A0-116B422638DE}"/>
              </a:ext>
            </a:extLst>
          </p:cNvPr>
          <p:cNvSpPr txBox="1">
            <a:spLocks/>
          </p:cNvSpPr>
          <p:nvPr/>
        </p:nvSpPr>
        <p:spPr>
          <a:xfrm>
            <a:off x="8967445" y="783836"/>
            <a:ext cx="2149475" cy="83566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2900" b="1" spc="-30">
                <a:latin typeface="TT Norms ExtraBold" panose="02000503040000020004" pitchFamily="50" charset="0"/>
                <a:cs typeface="Tahoma"/>
              </a:rPr>
              <a:t>Vías</a:t>
            </a:r>
            <a:r>
              <a:rPr lang="es-CO" sz="2900" b="1" spc="-245">
                <a:latin typeface="TT Norms ExtraBold" panose="02000503040000020004" pitchFamily="50" charset="0"/>
                <a:cs typeface="Tahoma"/>
              </a:rPr>
              <a:t> </a:t>
            </a:r>
            <a:r>
              <a:rPr lang="es-CO" sz="2900" b="1" spc="-80">
                <a:latin typeface="TT Norms ExtraBold" panose="02000503040000020004" pitchFamily="50" charset="0"/>
                <a:cs typeface="Tahoma"/>
              </a:rPr>
              <a:t>r</a:t>
            </a:r>
            <a:r>
              <a:rPr lang="es-CO" sz="2900" b="1" spc="-120">
                <a:latin typeface="TT Norms ExtraBold" panose="02000503040000020004" pitchFamily="50" charset="0"/>
                <a:cs typeface="Tahoma"/>
              </a:rPr>
              <a:t>u</a:t>
            </a:r>
            <a:r>
              <a:rPr lang="es-CO" sz="2900" b="1" spc="-70">
                <a:latin typeface="TT Norms ExtraBold" panose="02000503040000020004" pitchFamily="50" charset="0"/>
                <a:cs typeface="Tahoma"/>
              </a:rPr>
              <a:t>ral</a:t>
            </a:r>
            <a:r>
              <a:rPr lang="es-CO" sz="2900" b="1" spc="-100">
                <a:latin typeface="TT Norms ExtraBold" panose="02000503040000020004" pitchFamily="50" charset="0"/>
                <a:cs typeface="Tahoma"/>
              </a:rPr>
              <a:t>e</a:t>
            </a:r>
            <a:r>
              <a:rPr lang="es-CO" sz="2900" b="1" spc="-95">
                <a:latin typeface="TT Norms ExtraBold" panose="02000503040000020004" pitchFamily="50" charset="0"/>
                <a:cs typeface="Tahoma"/>
              </a:rPr>
              <a:t>s  </a:t>
            </a:r>
            <a:r>
              <a:rPr lang="es-CO" sz="2900" b="1" spc="-105">
                <a:latin typeface="TT Norms ExtraBold" panose="02000503040000020004" pitchFamily="50" charset="0"/>
                <a:cs typeface="Tahoma"/>
              </a:rPr>
              <a:t>y</a:t>
            </a:r>
            <a:r>
              <a:rPr lang="es-CO" sz="2900" b="1" spc="-240">
                <a:latin typeface="TT Norms ExtraBold" panose="02000503040000020004" pitchFamily="50" charset="0"/>
                <a:cs typeface="Tahoma"/>
              </a:rPr>
              <a:t> </a:t>
            </a:r>
            <a:r>
              <a:rPr lang="es-CO" sz="2900" b="1" spc="-70">
                <a:latin typeface="TT Norms ExtraBold" panose="02000503040000020004" pitchFamily="50" charset="0"/>
                <a:cs typeface="Tahoma"/>
              </a:rPr>
              <a:t>r</a:t>
            </a:r>
            <a:r>
              <a:rPr lang="es-CO" sz="2900" b="1" spc="-95">
                <a:latin typeface="TT Norms ExtraBold" panose="02000503040000020004" pitchFamily="50" charset="0"/>
                <a:cs typeface="Tahoma"/>
              </a:rPr>
              <a:t>e</a:t>
            </a:r>
            <a:r>
              <a:rPr lang="es-CO" sz="2900" b="1" spc="-60">
                <a:latin typeface="TT Norms ExtraBold" panose="02000503040000020004" pitchFamily="50" charset="0"/>
                <a:cs typeface="Tahoma"/>
              </a:rPr>
              <a:t>gionales</a:t>
            </a:r>
            <a:endParaRPr lang="es-CO" sz="290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54" name="object 13">
            <a:extLst>
              <a:ext uri="{FF2B5EF4-FFF2-40B4-BE49-F238E27FC236}">
                <a16:creationId xmlns:a16="http://schemas.microsoft.com/office/drawing/2014/main" id="{FCFC88B4-6C7E-7763-63E9-915D51417797}"/>
              </a:ext>
            </a:extLst>
          </p:cNvPr>
          <p:cNvSpPr/>
          <p:nvPr/>
        </p:nvSpPr>
        <p:spPr>
          <a:xfrm>
            <a:off x="7979315" y="1018920"/>
            <a:ext cx="771525" cy="470534"/>
          </a:xfrm>
          <a:custGeom>
            <a:avLst/>
            <a:gdLst/>
            <a:ahLst/>
            <a:cxnLst/>
            <a:rect l="l" t="t" r="r" b="b"/>
            <a:pathLst>
              <a:path w="771525" h="470534">
                <a:moveTo>
                  <a:pt x="393776" y="235026"/>
                </a:moveTo>
                <a:lnTo>
                  <a:pt x="390156" y="185356"/>
                </a:lnTo>
                <a:lnTo>
                  <a:pt x="379310" y="140538"/>
                </a:lnTo>
                <a:lnTo>
                  <a:pt x="364705" y="108216"/>
                </a:lnTo>
                <a:lnTo>
                  <a:pt x="361251" y="100558"/>
                </a:lnTo>
                <a:lnTo>
                  <a:pt x="335953" y="65430"/>
                </a:lnTo>
                <a:lnTo>
                  <a:pt x="305574" y="36804"/>
                </a:lnTo>
                <a:lnTo>
                  <a:pt x="273164" y="16903"/>
                </a:lnTo>
                <a:lnTo>
                  <a:pt x="273164" y="235026"/>
                </a:lnTo>
                <a:lnTo>
                  <a:pt x="271767" y="264312"/>
                </a:lnTo>
                <a:lnTo>
                  <a:pt x="260604" y="311683"/>
                </a:lnTo>
                <a:lnTo>
                  <a:pt x="239090" y="343916"/>
                </a:lnTo>
                <a:lnTo>
                  <a:pt x="196888" y="362153"/>
                </a:lnTo>
                <a:lnTo>
                  <a:pt x="181660" y="360133"/>
                </a:lnTo>
                <a:lnTo>
                  <a:pt x="142938" y="329742"/>
                </a:lnTo>
                <a:lnTo>
                  <a:pt x="126187" y="289864"/>
                </a:lnTo>
                <a:lnTo>
                  <a:pt x="120611" y="235026"/>
                </a:lnTo>
                <a:lnTo>
                  <a:pt x="122008" y="205752"/>
                </a:lnTo>
                <a:lnTo>
                  <a:pt x="133172" y="158457"/>
                </a:lnTo>
                <a:lnTo>
                  <a:pt x="154686" y="126352"/>
                </a:lnTo>
                <a:lnTo>
                  <a:pt x="196888" y="108216"/>
                </a:lnTo>
                <a:lnTo>
                  <a:pt x="212115" y="110236"/>
                </a:lnTo>
                <a:lnTo>
                  <a:pt x="250837" y="140462"/>
                </a:lnTo>
                <a:lnTo>
                  <a:pt x="267576" y="180225"/>
                </a:lnTo>
                <a:lnTo>
                  <a:pt x="273164" y="235026"/>
                </a:lnTo>
                <a:lnTo>
                  <a:pt x="273164" y="16903"/>
                </a:lnTo>
                <a:lnTo>
                  <a:pt x="272275" y="16357"/>
                </a:lnTo>
                <a:lnTo>
                  <a:pt x="236042" y="4089"/>
                </a:lnTo>
                <a:lnTo>
                  <a:pt x="196888" y="0"/>
                </a:lnTo>
                <a:lnTo>
                  <a:pt x="157734" y="4089"/>
                </a:lnTo>
                <a:lnTo>
                  <a:pt x="121500" y="16357"/>
                </a:lnTo>
                <a:lnTo>
                  <a:pt x="88201" y="36804"/>
                </a:lnTo>
                <a:lnTo>
                  <a:pt x="57823" y="65430"/>
                </a:lnTo>
                <a:lnTo>
                  <a:pt x="32524" y="100558"/>
                </a:lnTo>
                <a:lnTo>
                  <a:pt x="14452" y="140538"/>
                </a:lnTo>
                <a:lnTo>
                  <a:pt x="3606" y="185356"/>
                </a:lnTo>
                <a:lnTo>
                  <a:pt x="0" y="235026"/>
                </a:lnTo>
                <a:lnTo>
                  <a:pt x="3606" y="284695"/>
                </a:lnTo>
                <a:lnTo>
                  <a:pt x="14452" y="329514"/>
                </a:lnTo>
                <a:lnTo>
                  <a:pt x="32524" y="369493"/>
                </a:lnTo>
                <a:lnTo>
                  <a:pt x="57823" y="404622"/>
                </a:lnTo>
                <a:lnTo>
                  <a:pt x="88201" y="433247"/>
                </a:lnTo>
                <a:lnTo>
                  <a:pt x="121500" y="453694"/>
                </a:lnTo>
                <a:lnTo>
                  <a:pt x="157734" y="465963"/>
                </a:lnTo>
                <a:lnTo>
                  <a:pt x="196888" y="470052"/>
                </a:lnTo>
                <a:lnTo>
                  <a:pt x="236042" y="465963"/>
                </a:lnTo>
                <a:lnTo>
                  <a:pt x="272275" y="453694"/>
                </a:lnTo>
                <a:lnTo>
                  <a:pt x="305574" y="433247"/>
                </a:lnTo>
                <a:lnTo>
                  <a:pt x="335953" y="404622"/>
                </a:lnTo>
                <a:lnTo>
                  <a:pt x="361251" y="369493"/>
                </a:lnTo>
                <a:lnTo>
                  <a:pt x="364566" y="362153"/>
                </a:lnTo>
                <a:lnTo>
                  <a:pt x="379310" y="329514"/>
                </a:lnTo>
                <a:lnTo>
                  <a:pt x="390156" y="284695"/>
                </a:lnTo>
                <a:lnTo>
                  <a:pt x="393776" y="235026"/>
                </a:lnTo>
                <a:close/>
              </a:path>
              <a:path w="771525" h="470534">
                <a:moveTo>
                  <a:pt x="771423" y="146037"/>
                </a:moveTo>
                <a:lnTo>
                  <a:pt x="759993" y="89801"/>
                </a:lnTo>
                <a:lnTo>
                  <a:pt x="725690" y="42633"/>
                </a:lnTo>
                <a:lnTo>
                  <a:pt x="673785" y="10655"/>
                </a:lnTo>
                <a:lnTo>
                  <a:pt x="609574" y="0"/>
                </a:lnTo>
                <a:lnTo>
                  <a:pt x="591743" y="736"/>
                </a:lnTo>
                <a:lnTo>
                  <a:pt x="541985" y="11785"/>
                </a:lnTo>
                <a:lnTo>
                  <a:pt x="502589" y="30848"/>
                </a:lnTo>
                <a:lnTo>
                  <a:pt x="468274" y="61569"/>
                </a:lnTo>
                <a:lnTo>
                  <a:pt x="443547" y="96431"/>
                </a:lnTo>
                <a:lnTo>
                  <a:pt x="438111" y="108216"/>
                </a:lnTo>
                <a:lnTo>
                  <a:pt x="539813" y="155651"/>
                </a:lnTo>
                <a:lnTo>
                  <a:pt x="544766" y="145415"/>
                </a:lnTo>
                <a:lnTo>
                  <a:pt x="547966" y="140411"/>
                </a:lnTo>
                <a:lnTo>
                  <a:pt x="579577" y="117043"/>
                </a:lnTo>
                <a:lnTo>
                  <a:pt x="596861" y="114414"/>
                </a:lnTo>
                <a:lnTo>
                  <a:pt x="617753" y="116992"/>
                </a:lnTo>
                <a:lnTo>
                  <a:pt x="632675" y="124726"/>
                </a:lnTo>
                <a:lnTo>
                  <a:pt x="641629" y="137604"/>
                </a:lnTo>
                <a:lnTo>
                  <a:pt x="644613" y="155651"/>
                </a:lnTo>
                <a:lnTo>
                  <a:pt x="643915" y="163474"/>
                </a:lnTo>
                <a:lnTo>
                  <a:pt x="620547" y="199834"/>
                </a:lnTo>
                <a:lnTo>
                  <a:pt x="553681" y="246938"/>
                </a:lnTo>
                <a:lnTo>
                  <a:pt x="542912" y="255028"/>
                </a:lnTo>
                <a:lnTo>
                  <a:pt x="510806" y="283413"/>
                </a:lnTo>
                <a:lnTo>
                  <a:pt x="481685" y="316725"/>
                </a:lnTo>
                <a:lnTo>
                  <a:pt x="458393" y="359549"/>
                </a:lnTo>
                <a:lnTo>
                  <a:pt x="444004" y="415404"/>
                </a:lnTo>
                <a:lnTo>
                  <a:pt x="441210" y="457339"/>
                </a:lnTo>
                <a:lnTo>
                  <a:pt x="771423" y="457339"/>
                </a:lnTo>
                <a:lnTo>
                  <a:pt x="771423" y="342925"/>
                </a:lnTo>
                <a:lnTo>
                  <a:pt x="606475" y="342925"/>
                </a:lnTo>
                <a:lnTo>
                  <a:pt x="612902" y="334975"/>
                </a:lnTo>
                <a:lnTo>
                  <a:pt x="662597" y="294792"/>
                </a:lnTo>
                <a:lnTo>
                  <a:pt x="694702" y="272630"/>
                </a:lnTo>
                <a:lnTo>
                  <a:pt x="705142" y="264833"/>
                </a:lnTo>
                <a:lnTo>
                  <a:pt x="735368" y="238467"/>
                </a:lnTo>
                <a:lnTo>
                  <a:pt x="758710" y="204165"/>
                </a:lnTo>
                <a:lnTo>
                  <a:pt x="770623" y="161759"/>
                </a:lnTo>
                <a:lnTo>
                  <a:pt x="771423" y="146037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7B2240F7-500A-29C7-084B-2EA6E5BFBB56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2">
            <a:extLst>
              <a:ext uri="{FF2B5EF4-FFF2-40B4-BE49-F238E27FC236}">
                <a16:creationId xmlns:a16="http://schemas.microsoft.com/office/drawing/2014/main" id="{C51A6E98-3ADD-D9AF-E488-7076F6D5DEBA}"/>
              </a:ext>
            </a:extLst>
          </p:cNvPr>
          <p:cNvSpPr txBox="1">
            <a:spLocks/>
          </p:cNvSpPr>
          <p:nvPr/>
        </p:nvSpPr>
        <p:spPr>
          <a:xfrm>
            <a:off x="10167936" y="6088603"/>
            <a:ext cx="1426541" cy="40677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ES" sz="1200" spc="-30">
                <a:latin typeface="TT Norms Bold" panose="02000803040000020004"/>
                <a:cs typeface="Tahoma"/>
              </a:rPr>
              <a:t>V</a:t>
            </a:r>
            <a:r>
              <a:rPr lang="es-CO" sz="1200" spc="-30">
                <a:latin typeface="TT Norms Bold" panose="02000803040000020004"/>
                <a:cs typeface="Tahoma"/>
              </a:rPr>
              <a:t>ías rurales y regionales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sp>
        <p:nvSpPr>
          <p:cNvPr id="43" name="Rectángulo: esquinas redondeadas 42">
            <a:extLst>
              <a:ext uri="{FF2B5EF4-FFF2-40B4-BE49-F238E27FC236}">
                <a16:creationId xmlns:a16="http://schemas.microsoft.com/office/drawing/2014/main" id="{04F2C793-AC2A-E574-1C15-C69E9E4A1AA7}"/>
              </a:ext>
            </a:extLst>
          </p:cNvPr>
          <p:cNvSpPr/>
          <p:nvPr/>
        </p:nvSpPr>
        <p:spPr>
          <a:xfrm>
            <a:off x="8780835" y="1787916"/>
            <a:ext cx="1497806" cy="183877"/>
          </a:xfrm>
          <a:prstGeom prst="roundRect">
            <a:avLst>
              <a:gd name="adj" fmla="val 28510"/>
            </a:avLst>
          </a:prstGeom>
          <a:solidFill>
            <a:srgbClr val="1C3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Inversión Total</a:t>
            </a:r>
            <a:endParaRPr lang="es-CO" sz="1050" b="1">
              <a:solidFill>
                <a:srgbClr val="FFFFFF"/>
              </a:solidFill>
              <a:latin typeface="TT Norms Bold" panose="02000803040000020004" pitchFamily="50" charset="0"/>
              <a:cs typeface="Tahoma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3833A630-2363-12DB-64CE-BCE924BF715E}"/>
              </a:ext>
            </a:extLst>
          </p:cNvPr>
          <p:cNvGrpSpPr/>
          <p:nvPr/>
        </p:nvGrpSpPr>
        <p:grpSpPr>
          <a:xfrm>
            <a:off x="3162133" y="3763353"/>
            <a:ext cx="29880" cy="360"/>
            <a:chOff x="3162133" y="3763353"/>
            <a:chExt cx="2988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9" name="Entrada de lápiz 38">
                  <a:extLst>
                    <a:ext uri="{FF2B5EF4-FFF2-40B4-BE49-F238E27FC236}">
                      <a16:creationId xmlns:a16="http://schemas.microsoft.com/office/drawing/2014/main" id="{8A1A91C5-A8E8-986B-058A-480BBF4D19BF}"/>
                    </a:ext>
                  </a:extLst>
                </p14:cNvPr>
                <p14:cNvContentPartPr/>
                <p14:nvPr/>
              </p14:nvContentPartPr>
              <p14:xfrm>
                <a:off x="3191653" y="3763353"/>
                <a:ext cx="360" cy="360"/>
              </p14:xfrm>
            </p:contentPart>
          </mc:Choice>
          <mc:Fallback xmlns="">
            <p:pic>
              <p:nvPicPr>
                <p:cNvPr id="39" name="Entrada de lápiz 38">
                  <a:extLst>
                    <a:ext uri="{FF2B5EF4-FFF2-40B4-BE49-F238E27FC236}">
                      <a16:creationId xmlns:a16="http://schemas.microsoft.com/office/drawing/2014/main" id="{8A1A91C5-A8E8-986B-058A-480BBF4D19B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173653" y="3745353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0" name="Entrada de lápiz 39">
                  <a:extLst>
                    <a:ext uri="{FF2B5EF4-FFF2-40B4-BE49-F238E27FC236}">
                      <a16:creationId xmlns:a16="http://schemas.microsoft.com/office/drawing/2014/main" id="{125D9240-1858-B53B-B361-895578058517}"/>
                    </a:ext>
                  </a:extLst>
                </p14:cNvPr>
                <p14:cNvContentPartPr/>
                <p14:nvPr/>
              </p14:nvContentPartPr>
              <p14:xfrm>
                <a:off x="3162133" y="3763353"/>
                <a:ext cx="360" cy="360"/>
              </p14:xfrm>
            </p:contentPart>
          </mc:Choice>
          <mc:Fallback xmlns="">
            <p:pic>
              <p:nvPicPr>
                <p:cNvPr id="40" name="Entrada de lápiz 39">
                  <a:extLst>
                    <a:ext uri="{FF2B5EF4-FFF2-40B4-BE49-F238E27FC236}">
                      <a16:creationId xmlns:a16="http://schemas.microsoft.com/office/drawing/2014/main" id="{125D9240-1858-B53B-B361-895578058517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144133" y="3745353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2" name="Entrada de lápiz 41">
                <a:extLst>
                  <a:ext uri="{FF2B5EF4-FFF2-40B4-BE49-F238E27FC236}">
                    <a16:creationId xmlns:a16="http://schemas.microsoft.com/office/drawing/2014/main" id="{F53D813E-482E-DE92-DC44-83F735F7A709}"/>
                  </a:ext>
                </a:extLst>
              </p14:cNvPr>
              <p14:cNvContentPartPr/>
              <p14:nvPr/>
            </p14:nvContentPartPr>
            <p14:xfrm>
              <a:off x="1511173" y="3966393"/>
              <a:ext cx="360" cy="360"/>
            </p14:xfrm>
          </p:contentPart>
        </mc:Choice>
        <mc:Fallback xmlns="">
          <p:pic>
            <p:nvPicPr>
              <p:cNvPr id="42" name="Entrada de lápiz 41">
                <a:extLst>
                  <a:ext uri="{FF2B5EF4-FFF2-40B4-BE49-F238E27FC236}">
                    <a16:creationId xmlns:a16="http://schemas.microsoft.com/office/drawing/2014/main" id="{F53D813E-482E-DE92-DC44-83F735F7A70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93173" y="3948393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44" name="Entrada de lápiz 43">
                <a:extLst>
                  <a:ext uri="{FF2B5EF4-FFF2-40B4-BE49-F238E27FC236}">
                    <a16:creationId xmlns:a16="http://schemas.microsoft.com/office/drawing/2014/main" id="{986056C0-6174-77AA-F779-E4C4C0982FA9}"/>
                  </a:ext>
                </a:extLst>
              </p14:cNvPr>
              <p14:cNvContentPartPr/>
              <p14:nvPr/>
            </p14:nvContentPartPr>
            <p14:xfrm>
              <a:off x="4333617" y="3674771"/>
              <a:ext cx="360" cy="360"/>
            </p14:xfrm>
          </p:contentPart>
        </mc:Choice>
        <mc:Fallback xmlns="">
          <p:pic>
            <p:nvPicPr>
              <p:cNvPr id="44" name="Entrada de lápiz 43">
                <a:extLst>
                  <a:ext uri="{FF2B5EF4-FFF2-40B4-BE49-F238E27FC236}">
                    <a16:creationId xmlns:a16="http://schemas.microsoft.com/office/drawing/2014/main" id="{986056C0-6174-77AA-F779-E4C4C0982FA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15617" y="365677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45" name="Entrada de lápiz 44">
                <a:extLst>
                  <a:ext uri="{FF2B5EF4-FFF2-40B4-BE49-F238E27FC236}">
                    <a16:creationId xmlns:a16="http://schemas.microsoft.com/office/drawing/2014/main" id="{D3096B77-9C76-B1E9-EFAD-EF8F998AE22D}"/>
                  </a:ext>
                </a:extLst>
              </p14:cNvPr>
              <p14:cNvContentPartPr/>
              <p14:nvPr/>
            </p14:nvContentPartPr>
            <p14:xfrm>
              <a:off x="4385457" y="2847131"/>
              <a:ext cx="360" cy="360"/>
            </p14:xfrm>
          </p:contentPart>
        </mc:Choice>
        <mc:Fallback xmlns="">
          <p:pic>
            <p:nvPicPr>
              <p:cNvPr id="45" name="Entrada de lápiz 44">
                <a:extLst>
                  <a:ext uri="{FF2B5EF4-FFF2-40B4-BE49-F238E27FC236}">
                    <a16:creationId xmlns:a16="http://schemas.microsoft.com/office/drawing/2014/main" id="{D3096B77-9C76-B1E9-EFAD-EF8F998AE22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67457" y="282913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6" name="Entrada de lápiz 45">
                <a:extLst>
                  <a:ext uri="{FF2B5EF4-FFF2-40B4-BE49-F238E27FC236}">
                    <a16:creationId xmlns:a16="http://schemas.microsoft.com/office/drawing/2014/main" id="{3A4F0E79-7FAF-A01C-61A9-B93B8BAD2E07}"/>
                  </a:ext>
                </a:extLst>
              </p14:cNvPr>
              <p14:cNvContentPartPr/>
              <p14:nvPr/>
            </p14:nvContentPartPr>
            <p14:xfrm>
              <a:off x="4385457" y="2998691"/>
              <a:ext cx="360" cy="360"/>
            </p14:xfrm>
          </p:contentPart>
        </mc:Choice>
        <mc:Fallback xmlns="">
          <p:pic>
            <p:nvPicPr>
              <p:cNvPr id="46" name="Entrada de lápiz 45">
                <a:extLst>
                  <a:ext uri="{FF2B5EF4-FFF2-40B4-BE49-F238E27FC236}">
                    <a16:creationId xmlns:a16="http://schemas.microsoft.com/office/drawing/2014/main" id="{3A4F0E79-7FAF-A01C-61A9-B93B8BAD2E0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67457" y="298069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48" name="Entrada de lápiz 47">
                <a:extLst>
                  <a:ext uri="{FF2B5EF4-FFF2-40B4-BE49-F238E27FC236}">
                    <a16:creationId xmlns:a16="http://schemas.microsoft.com/office/drawing/2014/main" id="{544C1705-6FB9-629F-2597-51DA9EBEA241}"/>
                  </a:ext>
                </a:extLst>
              </p14:cNvPr>
              <p14:cNvContentPartPr/>
              <p14:nvPr/>
            </p14:nvContentPartPr>
            <p14:xfrm>
              <a:off x="4359537" y="2608811"/>
              <a:ext cx="360" cy="360"/>
            </p14:xfrm>
          </p:contentPart>
        </mc:Choice>
        <mc:Fallback xmlns="">
          <p:pic>
            <p:nvPicPr>
              <p:cNvPr id="48" name="Entrada de lápiz 47">
                <a:extLst>
                  <a:ext uri="{FF2B5EF4-FFF2-40B4-BE49-F238E27FC236}">
                    <a16:creationId xmlns:a16="http://schemas.microsoft.com/office/drawing/2014/main" id="{544C1705-6FB9-629F-2597-51DA9EBEA24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41537" y="259081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9" name="Entrada de lápiz 48">
                <a:extLst>
                  <a:ext uri="{FF2B5EF4-FFF2-40B4-BE49-F238E27FC236}">
                    <a16:creationId xmlns:a16="http://schemas.microsoft.com/office/drawing/2014/main" id="{870C0F82-BC05-55F8-2F01-B2FB420E4041}"/>
                  </a:ext>
                </a:extLst>
              </p14:cNvPr>
              <p14:cNvContentPartPr/>
              <p14:nvPr/>
            </p14:nvContentPartPr>
            <p14:xfrm>
              <a:off x="3202497" y="2586851"/>
              <a:ext cx="360" cy="360"/>
            </p14:xfrm>
          </p:contentPart>
        </mc:Choice>
        <mc:Fallback xmlns="">
          <p:pic>
            <p:nvPicPr>
              <p:cNvPr id="49" name="Entrada de lápiz 48">
                <a:extLst>
                  <a:ext uri="{FF2B5EF4-FFF2-40B4-BE49-F238E27FC236}">
                    <a16:creationId xmlns:a16="http://schemas.microsoft.com/office/drawing/2014/main" id="{870C0F82-BC05-55F8-2F01-B2FB420E404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184497" y="2568851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50" name="Entrada de lápiz 49">
                <a:extLst>
                  <a:ext uri="{FF2B5EF4-FFF2-40B4-BE49-F238E27FC236}">
                    <a16:creationId xmlns:a16="http://schemas.microsoft.com/office/drawing/2014/main" id="{23C4023B-637B-78EF-EF26-518CA98538C9}"/>
                  </a:ext>
                </a:extLst>
              </p14:cNvPr>
              <p14:cNvContentPartPr/>
              <p14:nvPr/>
            </p14:nvContentPartPr>
            <p14:xfrm>
              <a:off x="3445137" y="5065944"/>
              <a:ext cx="360" cy="360"/>
            </p14:xfrm>
          </p:contentPart>
        </mc:Choice>
        <mc:Fallback xmlns="">
          <p:pic>
            <p:nvPicPr>
              <p:cNvPr id="50" name="Entrada de lápiz 49">
                <a:extLst>
                  <a:ext uri="{FF2B5EF4-FFF2-40B4-BE49-F238E27FC236}">
                    <a16:creationId xmlns:a16="http://schemas.microsoft.com/office/drawing/2014/main" id="{23C4023B-637B-78EF-EF26-518CA98538C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27137" y="5047944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51" name="Entrada de lápiz 50">
                <a:extLst>
                  <a:ext uri="{FF2B5EF4-FFF2-40B4-BE49-F238E27FC236}">
                    <a16:creationId xmlns:a16="http://schemas.microsoft.com/office/drawing/2014/main" id="{48C29212-46E2-58C6-CCC1-ECE0FDE00D00}"/>
                  </a:ext>
                </a:extLst>
              </p14:cNvPr>
              <p14:cNvContentPartPr/>
              <p14:nvPr/>
            </p14:nvContentPartPr>
            <p14:xfrm>
              <a:off x="3523257" y="5677029"/>
              <a:ext cx="360" cy="360"/>
            </p14:xfrm>
          </p:contentPart>
        </mc:Choice>
        <mc:Fallback xmlns="">
          <p:pic>
            <p:nvPicPr>
              <p:cNvPr id="51" name="Entrada de lápiz 50">
                <a:extLst>
                  <a:ext uri="{FF2B5EF4-FFF2-40B4-BE49-F238E27FC236}">
                    <a16:creationId xmlns:a16="http://schemas.microsoft.com/office/drawing/2014/main" id="{48C29212-46E2-58C6-CCC1-ECE0FDE00D0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05257" y="5659029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52" name="Entrada de lápiz 51">
                <a:extLst>
                  <a:ext uri="{FF2B5EF4-FFF2-40B4-BE49-F238E27FC236}">
                    <a16:creationId xmlns:a16="http://schemas.microsoft.com/office/drawing/2014/main" id="{B3E3F275-9A80-BB23-7D5F-DC79856D2401}"/>
                  </a:ext>
                </a:extLst>
              </p14:cNvPr>
              <p14:cNvContentPartPr/>
              <p14:nvPr/>
            </p14:nvContentPartPr>
            <p14:xfrm>
              <a:off x="2833857" y="6075549"/>
              <a:ext cx="360" cy="360"/>
            </p14:xfrm>
          </p:contentPart>
        </mc:Choice>
        <mc:Fallback xmlns="">
          <p:pic>
            <p:nvPicPr>
              <p:cNvPr id="52" name="Entrada de lápiz 51">
                <a:extLst>
                  <a:ext uri="{FF2B5EF4-FFF2-40B4-BE49-F238E27FC236}">
                    <a16:creationId xmlns:a16="http://schemas.microsoft.com/office/drawing/2014/main" id="{B3E3F275-9A80-BB23-7D5F-DC79856D240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815857" y="6057549"/>
                <a:ext cx="360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57" name="Grupo 56">
            <a:extLst>
              <a:ext uri="{FF2B5EF4-FFF2-40B4-BE49-F238E27FC236}">
                <a16:creationId xmlns:a16="http://schemas.microsoft.com/office/drawing/2014/main" id="{D5AD3B49-1ABF-45FB-ADF3-5B73FA4F05CA}"/>
              </a:ext>
            </a:extLst>
          </p:cNvPr>
          <p:cNvGrpSpPr/>
          <p:nvPr/>
        </p:nvGrpSpPr>
        <p:grpSpPr>
          <a:xfrm>
            <a:off x="1599057" y="4797189"/>
            <a:ext cx="26280" cy="360"/>
            <a:chOff x="1599057" y="4797189"/>
            <a:chExt cx="2628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55" name="Entrada de lápiz 54">
                  <a:extLst>
                    <a:ext uri="{FF2B5EF4-FFF2-40B4-BE49-F238E27FC236}">
                      <a16:creationId xmlns:a16="http://schemas.microsoft.com/office/drawing/2014/main" id="{130AB8B4-D746-B748-A2A7-8808DB09252F}"/>
                    </a:ext>
                  </a:extLst>
                </p14:cNvPr>
                <p14:cNvContentPartPr/>
                <p14:nvPr/>
              </p14:nvContentPartPr>
              <p14:xfrm>
                <a:off x="1624977" y="4797189"/>
                <a:ext cx="360" cy="360"/>
              </p14:xfrm>
            </p:contentPart>
          </mc:Choice>
          <mc:Fallback xmlns="">
            <p:pic>
              <p:nvPicPr>
                <p:cNvPr id="55" name="Entrada de lápiz 54">
                  <a:extLst>
                    <a:ext uri="{FF2B5EF4-FFF2-40B4-BE49-F238E27FC236}">
                      <a16:creationId xmlns:a16="http://schemas.microsoft.com/office/drawing/2014/main" id="{130AB8B4-D746-B748-A2A7-8808DB09252F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606977" y="4779189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56" name="Entrada de lápiz 55">
                  <a:extLst>
                    <a:ext uri="{FF2B5EF4-FFF2-40B4-BE49-F238E27FC236}">
                      <a16:creationId xmlns:a16="http://schemas.microsoft.com/office/drawing/2014/main" id="{76FBFD6D-DED8-6611-8E46-FEC46066A783}"/>
                    </a:ext>
                  </a:extLst>
                </p14:cNvPr>
                <p14:cNvContentPartPr/>
                <p14:nvPr/>
              </p14:nvContentPartPr>
              <p14:xfrm>
                <a:off x="1599057" y="4797189"/>
                <a:ext cx="360" cy="360"/>
              </p14:xfrm>
            </p:contentPart>
          </mc:Choice>
          <mc:Fallback xmlns="">
            <p:pic>
              <p:nvPicPr>
                <p:cNvPr id="56" name="Entrada de lápiz 55">
                  <a:extLst>
                    <a:ext uri="{FF2B5EF4-FFF2-40B4-BE49-F238E27FC236}">
                      <a16:creationId xmlns:a16="http://schemas.microsoft.com/office/drawing/2014/main" id="{76FBFD6D-DED8-6611-8E46-FEC46066A78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581057" y="4779189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0" name="Grupo 59">
            <a:extLst>
              <a:ext uri="{FF2B5EF4-FFF2-40B4-BE49-F238E27FC236}">
                <a16:creationId xmlns:a16="http://schemas.microsoft.com/office/drawing/2014/main" id="{BF37A2D6-B3A9-7588-2310-D375ECC95336}"/>
              </a:ext>
            </a:extLst>
          </p:cNvPr>
          <p:cNvGrpSpPr/>
          <p:nvPr/>
        </p:nvGrpSpPr>
        <p:grpSpPr>
          <a:xfrm>
            <a:off x="1061577" y="3869829"/>
            <a:ext cx="4680" cy="360"/>
            <a:chOff x="1061577" y="3869829"/>
            <a:chExt cx="468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58" name="Entrada de lápiz 57">
                  <a:extLst>
                    <a:ext uri="{FF2B5EF4-FFF2-40B4-BE49-F238E27FC236}">
                      <a16:creationId xmlns:a16="http://schemas.microsoft.com/office/drawing/2014/main" id="{2B5BC2B7-E330-15A3-18F8-9E0EAE28C598}"/>
                    </a:ext>
                  </a:extLst>
                </p14:cNvPr>
                <p14:cNvContentPartPr/>
                <p14:nvPr/>
              </p14:nvContentPartPr>
              <p14:xfrm>
                <a:off x="1065897" y="3869829"/>
                <a:ext cx="360" cy="360"/>
              </p14:xfrm>
            </p:contentPart>
          </mc:Choice>
          <mc:Fallback xmlns="">
            <p:pic>
              <p:nvPicPr>
                <p:cNvPr id="58" name="Entrada de lápiz 57">
                  <a:extLst>
                    <a:ext uri="{FF2B5EF4-FFF2-40B4-BE49-F238E27FC236}">
                      <a16:creationId xmlns:a16="http://schemas.microsoft.com/office/drawing/2014/main" id="{2B5BC2B7-E330-15A3-18F8-9E0EAE28C59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47897" y="3851829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59" name="Entrada de lápiz 58">
                  <a:extLst>
                    <a:ext uri="{FF2B5EF4-FFF2-40B4-BE49-F238E27FC236}">
                      <a16:creationId xmlns:a16="http://schemas.microsoft.com/office/drawing/2014/main" id="{683DF692-83A5-9F91-A90A-034B55A85B3C}"/>
                    </a:ext>
                  </a:extLst>
                </p14:cNvPr>
                <p14:cNvContentPartPr/>
                <p14:nvPr/>
              </p14:nvContentPartPr>
              <p14:xfrm>
                <a:off x="1061577" y="3869829"/>
                <a:ext cx="360" cy="360"/>
              </p14:xfrm>
            </p:contentPart>
          </mc:Choice>
          <mc:Fallback xmlns="">
            <p:pic>
              <p:nvPicPr>
                <p:cNvPr id="59" name="Entrada de lápiz 58">
                  <a:extLst>
                    <a:ext uri="{FF2B5EF4-FFF2-40B4-BE49-F238E27FC236}">
                      <a16:creationId xmlns:a16="http://schemas.microsoft.com/office/drawing/2014/main" id="{683DF692-83A5-9F91-A90A-034B55A85B3C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43577" y="3851829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" name="Grupo 62">
            <a:extLst>
              <a:ext uri="{FF2B5EF4-FFF2-40B4-BE49-F238E27FC236}">
                <a16:creationId xmlns:a16="http://schemas.microsoft.com/office/drawing/2014/main" id="{4A5A819B-82D3-5CE6-AEE7-2E999031A029}"/>
              </a:ext>
            </a:extLst>
          </p:cNvPr>
          <p:cNvGrpSpPr/>
          <p:nvPr/>
        </p:nvGrpSpPr>
        <p:grpSpPr>
          <a:xfrm>
            <a:off x="2909958" y="1152642"/>
            <a:ext cx="360" cy="360"/>
            <a:chOff x="2909958" y="1152642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61" name="Entrada de lápiz 60">
                  <a:extLst>
                    <a:ext uri="{FF2B5EF4-FFF2-40B4-BE49-F238E27FC236}">
                      <a16:creationId xmlns:a16="http://schemas.microsoft.com/office/drawing/2014/main" id="{F153D153-1A33-2335-993D-DFC31473DC48}"/>
                    </a:ext>
                  </a:extLst>
                </p14:cNvPr>
                <p14:cNvContentPartPr/>
                <p14:nvPr/>
              </p14:nvContentPartPr>
              <p14:xfrm>
                <a:off x="2909958" y="1152642"/>
                <a:ext cx="360" cy="360"/>
              </p14:xfrm>
            </p:contentPart>
          </mc:Choice>
          <mc:Fallback xmlns="">
            <p:pic>
              <p:nvPicPr>
                <p:cNvPr id="61" name="Entrada de lápiz 60">
                  <a:extLst>
                    <a:ext uri="{FF2B5EF4-FFF2-40B4-BE49-F238E27FC236}">
                      <a16:creationId xmlns:a16="http://schemas.microsoft.com/office/drawing/2014/main" id="{F153D153-1A33-2335-993D-DFC31473DC4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891958" y="113464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62" name="Entrada de lápiz 61">
                  <a:extLst>
                    <a:ext uri="{FF2B5EF4-FFF2-40B4-BE49-F238E27FC236}">
                      <a16:creationId xmlns:a16="http://schemas.microsoft.com/office/drawing/2014/main" id="{4683C045-D7E8-1140-5425-481DD426B98B}"/>
                    </a:ext>
                  </a:extLst>
                </p14:cNvPr>
                <p14:cNvContentPartPr/>
                <p14:nvPr/>
              </p14:nvContentPartPr>
              <p14:xfrm>
                <a:off x="2909958" y="1152642"/>
                <a:ext cx="360" cy="360"/>
              </p14:xfrm>
            </p:contentPart>
          </mc:Choice>
          <mc:Fallback xmlns="">
            <p:pic>
              <p:nvPicPr>
                <p:cNvPr id="62" name="Entrada de lápiz 61">
                  <a:extLst>
                    <a:ext uri="{FF2B5EF4-FFF2-40B4-BE49-F238E27FC236}">
                      <a16:creationId xmlns:a16="http://schemas.microsoft.com/office/drawing/2014/main" id="{4683C045-D7E8-1140-5425-481DD426B98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891958" y="113464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" name="Grupo 65">
            <a:extLst>
              <a:ext uri="{FF2B5EF4-FFF2-40B4-BE49-F238E27FC236}">
                <a16:creationId xmlns:a16="http://schemas.microsoft.com/office/drawing/2014/main" id="{B527FD1C-A660-2313-1261-7C88559093A3}"/>
              </a:ext>
            </a:extLst>
          </p:cNvPr>
          <p:cNvGrpSpPr/>
          <p:nvPr/>
        </p:nvGrpSpPr>
        <p:grpSpPr>
          <a:xfrm>
            <a:off x="596238" y="3005562"/>
            <a:ext cx="360" cy="360"/>
            <a:chOff x="596238" y="3005562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64" name="Entrada de lápiz 63">
                  <a:extLst>
                    <a:ext uri="{FF2B5EF4-FFF2-40B4-BE49-F238E27FC236}">
                      <a16:creationId xmlns:a16="http://schemas.microsoft.com/office/drawing/2014/main" id="{275A2B92-76D5-127D-E300-C2438D4BD2CA}"/>
                    </a:ext>
                  </a:extLst>
                </p14:cNvPr>
                <p14:cNvContentPartPr/>
                <p14:nvPr/>
              </p14:nvContentPartPr>
              <p14:xfrm>
                <a:off x="596238" y="3005562"/>
                <a:ext cx="360" cy="360"/>
              </p14:xfrm>
            </p:contentPart>
          </mc:Choice>
          <mc:Fallback xmlns="">
            <p:pic>
              <p:nvPicPr>
                <p:cNvPr id="64" name="Entrada de lápiz 63">
                  <a:extLst>
                    <a:ext uri="{FF2B5EF4-FFF2-40B4-BE49-F238E27FC236}">
                      <a16:creationId xmlns:a16="http://schemas.microsoft.com/office/drawing/2014/main" id="{275A2B92-76D5-127D-E300-C2438D4BD2CA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78238" y="298756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65" name="Entrada de lápiz 64">
                  <a:extLst>
                    <a:ext uri="{FF2B5EF4-FFF2-40B4-BE49-F238E27FC236}">
                      <a16:creationId xmlns:a16="http://schemas.microsoft.com/office/drawing/2014/main" id="{CF1C50D6-9BBA-DF62-9D7E-49BD1B6F5AFD}"/>
                    </a:ext>
                  </a:extLst>
                </p14:cNvPr>
                <p14:cNvContentPartPr/>
                <p14:nvPr/>
              </p14:nvContentPartPr>
              <p14:xfrm>
                <a:off x="596238" y="3005562"/>
                <a:ext cx="360" cy="360"/>
              </p14:xfrm>
            </p:contentPart>
          </mc:Choice>
          <mc:Fallback xmlns="">
            <p:pic>
              <p:nvPicPr>
                <p:cNvPr id="65" name="Entrada de lápiz 64">
                  <a:extLst>
                    <a:ext uri="{FF2B5EF4-FFF2-40B4-BE49-F238E27FC236}">
                      <a16:creationId xmlns:a16="http://schemas.microsoft.com/office/drawing/2014/main" id="{CF1C50D6-9BBA-DF62-9D7E-49BD1B6F5AFD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78238" y="2987562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" name="Marcador de número de diapositiva 1">
            <a:extLst>
              <a:ext uri="{FF2B5EF4-FFF2-40B4-BE49-F238E27FC236}">
                <a16:creationId xmlns:a16="http://schemas.microsoft.com/office/drawing/2014/main" id="{59FB32BA-3AB9-ADC3-C77A-B46388BFD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10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id="{53D1CB60-C508-9F3A-979F-C0BE2D3630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64777"/>
              </p:ext>
            </p:extLst>
          </p:nvPr>
        </p:nvGraphicFramePr>
        <p:xfrm>
          <a:off x="6648896" y="3194570"/>
          <a:ext cx="5400000" cy="1350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Worksheet" r:id="rId28" imgW="8290418" imgH="2072671" progId="Excel.Sheet.12">
                  <p:link updateAutomatic="1"/>
                </p:oleObj>
              </mc:Choice>
              <mc:Fallback>
                <p:oleObj name="Worksheet" r:id="rId28" imgW="8290418" imgH="2072671" progId="Excel.Sheet.12">
                  <p:link updateAutomatic="1"/>
                  <p:pic>
                    <p:nvPicPr>
                      <p:cNvPr id="14" name="Objeto 13">
                        <a:extLst>
                          <a:ext uri="{FF2B5EF4-FFF2-40B4-BE49-F238E27FC236}">
                            <a16:creationId xmlns:a16="http://schemas.microsoft.com/office/drawing/2014/main" id="{53D1CB60-C508-9F3A-979F-C0BE2D3630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48896" y="3194570"/>
                        <a:ext cx="5400000" cy="1350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7260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A20AC76B-2D3E-2185-E6FB-965DBCA4D0A5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2" name="object 2"/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91535C5E-A42D-4398-D5AF-4FDC1D8DCBA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6" name="object 6"/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824052" y="598595"/>
            <a:ext cx="2791850" cy="47961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0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Convenios PGN</a:t>
            </a:r>
            <a:endParaRPr lang="es-ES" sz="3000" dirty="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8FC21FA4-3277-A9A1-4BB7-A70CB842F33D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DBF4161A-883A-651B-9B90-26D4A25804C7}"/>
              </a:ext>
            </a:extLst>
          </p:cNvPr>
          <p:cNvSpPr/>
          <p:nvPr/>
        </p:nvSpPr>
        <p:spPr>
          <a:xfrm>
            <a:off x="1065049" y="645957"/>
            <a:ext cx="685486" cy="401479"/>
          </a:xfrm>
          <a:custGeom>
            <a:avLst/>
            <a:gdLst/>
            <a:ahLst/>
            <a:cxnLst/>
            <a:rect l="l" t="t" r="r" b="b"/>
            <a:pathLst>
              <a:path w="771525" h="470534">
                <a:moveTo>
                  <a:pt x="393776" y="235026"/>
                </a:moveTo>
                <a:lnTo>
                  <a:pt x="390156" y="185356"/>
                </a:lnTo>
                <a:lnTo>
                  <a:pt x="379310" y="140538"/>
                </a:lnTo>
                <a:lnTo>
                  <a:pt x="364705" y="108216"/>
                </a:lnTo>
                <a:lnTo>
                  <a:pt x="361251" y="100558"/>
                </a:lnTo>
                <a:lnTo>
                  <a:pt x="335953" y="65430"/>
                </a:lnTo>
                <a:lnTo>
                  <a:pt x="305574" y="36804"/>
                </a:lnTo>
                <a:lnTo>
                  <a:pt x="273164" y="16903"/>
                </a:lnTo>
                <a:lnTo>
                  <a:pt x="273164" y="235026"/>
                </a:lnTo>
                <a:lnTo>
                  <a:pt x="271767" y="264312"/>
                </a:lnTo>
                <a:lnTo>
                  <a:pt x="260604" y="311683"/>
                </a:lnTo>
                <a:lnTo>
                  <a:pt x="239090" y="343916"/>
                </a:lnTo>
                <a:lnTo>
                  <a:pt x="196888" y="362153"/>
                </a:lnTo>
                <a:lnTo>
                  <a:pt x="181660" y="360133"/>
                </a:lnTo>
                <a:lnTo>
                  <a:pt x="142938" y="329742"/>
                </a:lnTo>
                <a:lnTo>
                  <a:pt x="126187" y="289864"/>
                </a:lnTo>
                <a:lnTo>
                  <a:pt x="120611" y="235026"/>
                </a:lnTo>
                <a:lnTo>
                  <a:pt x="122008" y="205752"/>
                </a:lnTo>
                <a:lnTo>
                  <a:pt x="133172" y="158457"/>
                </a:lnTo>
                <a:lnTo>
                  <a:pt x="154686" y="126352"/>
                </a:lnTo>
                <a:lnTo>
                  <a:pt x="196888" y="108216"/>
                </a:lnTo>
                <a:lnTo>
                  <a:pt x="212115" y="110236"/>
                </a:lnTo>
                <a:lnTo>
                  <a:pt x="250837" y="140462"/>
                </a:lnTo>
                <a:lnTo>
                  <a:pt x="267576" y="180225"/>
                </a:lnTo>
                <a:lnTo>
                  <a:pt x="273164" y="235026"/>
                </a:lnTo>
                <a:lnTo>
                  <a:pt x="273164" y="16903"/>
                </a:lnTo>
                <a:lnTo>
                  <a:pt x="272275" y="16357"/>
                </a:lnTo>
                <a:lnTo>
                  <a:pt x="236042" y="4089"/>
                </a:lnTo>
                <a:lnTo>
                  <a:pt x="196888" y="0"/>
                </a:lnTo>
                <a:lnTo>
                  <a:pt x="157734" y="4089"/>
                </a:lnTo>
                <a:lnTo>
                  <a:pt x="121500" y="16357"/>
                </a:lnTo>
                <a:lnTo>
                  <a:pt x="88201" y="36804"/>
                </a:lnTo>
                <a:lnTo>
                  <a:pt x="57823" y="65430"/>
                </a:lnTo>
                <a:lnTo>
                  <a:pt x="32524" y="100558"/>
                </a:lnTo>
                <a:lnTo>
                  <a:pt x="14452" y="140538"/>
                </a:lnTo>
                <a:lnTo>
                  <a:pt x="3606" y="185356"/>
                </a:lnTo>
                <a:lnTo>
                  <a:pt x="0" y="235026"/>
                </a:lnTo>
                <a:lnTo>
                  <a:pt x="3606" y="284695"/>
                </a:lnTo>
                <a:lnTo>
                  <a:pt x="14452" y="329514"/>
                </a:lnTo>
                <a:lnTo>
                  <a:pt x="32524" y="369493"/>
                </a:lnTo>
                <a:lnTo>
                  <a:pt x="57823" y="404622"/>
                </a:lnTo>
                <a:lnTo>
                  <a:pt x="88201" y="433247"/>
                </a:lnTo>
                <a:lnTo>
                  <a:pt x="121500" y="453694"/>
                </a:lnTo>
                <a:lnTo>
                  <a:pt x="157734" y="465963"/>
                </a:lnTo>
                <a:lnTo>
                  <a:pt x="196888" y="470052"/>
                </a:lnTo>
                <a:lnTo>
                  <a:pt x="236042" y="465963"/>
                </a:lnTo>
                <a:lnTo>
                  <a:pt x="272275" y="453694"/>
                </a:lnTo>
                <a:lnTo>
                  <a:pt x="305574" y="433247"/>
                </a:lnTo>
                <a:lnTo>
                  <a:pt x="335953" y="404622"/>
                </a:lnTo>
                <a:lnTo>
                  <a:pt x="361251" y="369493"/>
                </a:lnTo>
                <a:lnTo>
                  <a:pt x="364566" y="362153"/>
                </a:lnTo>
                <a:lnTo>
                  <a:pt x="379310" y="329514"/>
                </a:lnTo>
                <a:lnTo>
                  <a:pt x="390156" y="284695"/>
                </a:lnTo>
                <a:lnTo>
                  <a:pt x="393776" y="235026"/>
                </a:lnTo>
                <a:close/>
              </a:path>
              <a:path w="771525" h="470534">
                <a:moveTo>
                  <a:pt x="771423" y="146037"/>
                </a:moveTo>
                <a:lnTo>
                  <a:pt x="759993" y="89801"/>
                </a:lnTo>
                <a:lnTo>
                  <a:pt x="725690" y="42633"/>
                </a:lnTo>
                <a:lnTo>
                  <a:pt x="673785" y="10655"/>
                </a:lnTo>
                <a:lnTo>
                  <a:pt x="609574" y="0"/>
                </a:lnTo>
                <a:lnTo>
                  <a:pt x="591743" y="736"/>
                </a:lnTo>
                <a:lnTo>
                  <a:pt x="541985" y="11785"/>
                </a:lnTo>
                <a:lnTo>
                  <a:pt x="502589" y="30848"/>
                </a:lnTo>
                <a:lnTo>
                  <a:pt x="468274" y="61569"/>
                </a:lnTo>
                <a:lnTo>
                  <a:pt x="443547" y="96431"/>
                </a:lnTo>
                <a:lnTo>
                  <a:pt x="438111" y="108216"/>
                </a:lnTo>
                <a:lnTo>
                  <a:pt x="539813" y="155651"/>
                </a:lnTo>
                <a:lnTo>
                  <a:pt x="544766" y="145415"/>
                </a:lnTo>
                <a:lnTo>
                  <a:pt x="547966" y="140411"/>
                </a:lnTo>
                <a:lnTo>
                  <a:pt x="579577" y="117043"/>
                </a:lnTo>
                <a:lnTo>
                  <a:pt x="596861" y="114414"/>
                </a:lnTo>
                <a:lnTo>
                  <a:pt x="617753" y="116992"/>
                </a:lnTo>
                <a:lnTo>
                  <a:pt x="632675" y="124726"/>
                </a:lnTo>
                <a:lnTo>
                  <a:pt x="641629" y="137604"/>
                </a:lnTo>
                <a:lnTo>
                  <a:pt x="644613" y="155651"/>
                </a:lnTo>
                <a:lnTo>
                  <a:pt x="643915" y="163474"/>
                </a:lnTo>
                <a:lnTo>
                  <a:pt x="620547" y="199834"/>
                </a:lnTo>
                <a:lnTo>
                  <a:pt x="553681" y="246938"/>
                </a:lnTo>
                <a:lnTo>
                  <a:pt x="542912" y="255028"/>
                </a:lnTo>
                <a:lnTo>
                  <a:pt x="510806" y="283413"/>
                </a:lnTo>
                <a:lnTo>
                  <a:pt x="481685" y="316725"/>
                </a:lnTo>
                <a:lnTo>
                  <a:pt x="458393" y="359549"/>
                </a:lnTo>
                <a:lnTo>
                  <a:pt x="444004" y="415404"/>
                </a:lnTo>
                <a:lnTo>
                  <a:pt x="441210" y="457339"/>
                </a:lnTo>
                <a:lnTo>
                  <a:pt x="771423" y="457339"/>
                </a:lnTo>
                <a:lnTo>
                  <a:pt x="771423" y="342925"/>
                </a:lnTo>
                <a:lnTo>
                  <a:pt x="606475" y="342925"/>
                </a:lnTo>
                <a:lnTo>
                  <a:pt x="612902" y="334975"/>
                </a:lnTo>
                <a:lnTo>
                  <a:pt x="662597" y="294792"/>
                </a:lnTo>
                <a:lnTo>
                  <a:pt x="694702" y="272630"/>
                </a:lnTo>
                <a:lnTo>
                  <a:pt x="705142" y="264833"/>
                </a:lnTo>
                <a:lnTo>
                  <a:pt x="735368" y="238467"/>
                </a:lnTo>
                <a:lnTo>
                  <a:pt x="758710" y="204165"/>
                </a:lnTo>
                <a:lnTo>
                  <a:pt x="770623" y="161759"/>
                </a:lnTo>
                <a:lnTo>
                  <a:pt x="771423" y="146037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93D6086E-95E5-02EB-49BA-A02884D0CD13}"/>
              </a:ext>
            </a:extLst>
          </p:cNvPr>
          <p:cNvSpPr txBox="1">
            <a:spLocks/>
          </p:cNvSpPr>
          <p:nvPr/>
        </p:nvSpPr>
        <p:spPr>
          <a:xfrm>
            <a:off x="10167936" y="6088603"/>
            <a:ext cx="1426541" cy="40677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ES" sz="1200" spc="-30">
                <a:latin typeface="TT Norms Bold" panose="02000803040000020004"/>
                <a:cs typeface="Tahoma"/>
              </a:rPr>
              <a:t>V</a:t>
            </a:r>
            <a:r>
              <a:rPr lang="es-CO" sz="1200" spc="-30">
                <a:latin typeface="TT Norms Bold" panose="02000803040000020004"/>
                <a:cs typeface="Tahoma"/>
              </a:rPr>
              <a:t>ías rurales y regionales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953222E-B9CB-82E8-A6B4-009690428D86}"/>
              </a:ext>
            </a:extLst>
          </p:cNvPr>
          <p:cNvGrpSpPr/>
          <p:nvPr/>
        </p:nvGrpSpPr>
        <p:grpSpPr>
          <a:xfrm>
            <a:off x="7315451" y="606114"/>
            <a:ext cx="2696596" cy="513584"/>
            <a:chOff x="6265584" y="1049914"/>
            <a:chExt cx="2696596" cy="513584"/>
          </a:xfrm>
        </p:grpSpPr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AA396F56-44DE-46AE-1824-D9DC534F6E49}"/>
                </a:ext>
              </a:extLst>
            </p:cNvPr>
            <p:cNvSpPr txBox="1"/>
            <p:nvPr/>
          </p:nvSpPr>
          <p:spPr>
            <a:xfrm>
              <a:off x="6637551" y="1090292"/>
              <a:ext cx="2324629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Inversión</a:t>
              </a:r>
              <a:endParaRPr lang="es-CO"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$ 76.010 Millones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42" name="object 22">
              <a:extLst>
                <a:ext uri="{FF2B5EF4-FFF2-40B4-BE49-F238E27FC236}">
                  <a16:creationId xmlns:a16="http://schemas.microsoft.com/office/drawing/2014/main" id="{938A4145-F5FC-0E87-810B-BF1CDC2380E1}"/>
                </a:ext>
              </a:extLst>
            </p:cNvPr>
            <p:cNvGrpSpPr/>
            <p:nvPr/>
          </p:nvGrpSpPr>
          <p:grpSpPr>
            <a:xfrm>
              <a:off x="6265584" y="1049914"/>
              <a:ext cx="298450" cy="298450"/>
              <a:chOff x="4788660" y="1803476"/>
              <a:chExt cx="298450" cy="298450"/>
            </a:xfrm>
          </p:grpSpPr>
          <p:sp>
            <p:nvSpPr>
              <p:cNvPr id="47" name="object 23">
                <a:extLst>
                  <a:ext uri="{FF2B5EF4-FFF2-40B4-BE49-F238E27FC236}">
                    <a16:creationId xmlns:a16="http://schemas.microsoft.com/office/drawing/2014/main" id="{5D395075-22BE-9B70-26D9-55EEE06CD322}"/>
                  </a:ext>
                </a:extLst>
              </p:cNvPr>
              <p:cNvSpPr/>
              <p:nvPr/>
            </p:nvSpPr>
            <p:spPr>
              <a:xfrm>
                <a:off x="4788660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8" name="object 24">
                <a:extLst>
                  <a:ext uri="{FF2B5EF4-FFF2-40B4-BE49-F238E27FC236}">
                    <a16:creationId xmlns:a16="http://schemas.microsoft.com/office/drawing/2014/main" id="{5E87E2AB-577D-CB8E-E300-4B3064185064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43164" y="1860390"/>
                <a:ext cx="190080" cy="184448"/>
              </a:xfrm>
              <a:prstGeom prst="rect">
                <a:avLst/>
              </a:prstGeom>
            </p:spPr>
          </p:pic>
        </p:grpSp>
      </p:grpSp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92E3C84F-F2D3-02FD-A235-FBFD447F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11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8C7ECA5E-D63F-6120-DDEB-4A53D80C9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50093"/>
              </p:ext>
            </p:extLst>
          </p:nvPr>
        </p:nvGraphicFramePr>
        <p:xfrm>
          <a:off x="516000" y="1596211"/>
          <a:ext cx="11160000" cy="410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Worksheet" r:id="rId4" imgW="13052954" imgH="4800741" progId="Excel.Sheet.12">
                  <p:link updateAutomatic="1"/>
                </p:oleObj>
              </mc:Choice>
              <mc:Fallback>
                <p:oleObj name="Worksheet" r:id="rId4" imgW="13052954" imgH="4800741" progId="Excel.Sheet.12">
                  <p:link updateAutomatic="1"/>
                  <p:pic>
                    <p:nvPicPr>
                      <p:cNvPr id="12" name="Objeto 11">
                        <a:extLst>
                          <a:ext uri="{FF2B5EF4-FFF2-40B4-BE49-F238E27FC236}">
                            <a16:creationId xmlns:a16="http://schemas.microsoft.com/office/drawing/2014/main" id="{8C7ECA5E-D63F-6120-DDEB-4A53D80C9D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000" y="1596211"/>
                        <a:ext cx="11160000" cy="410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2794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A20AC76B-2D3E-2185-E6FB-965DBCA4D0A5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2" name="object 2"/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91535C5E-A42D-4398-D5AF-4FDC1D8DCBA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6" name="object 6"/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765814" y="321557"/>
            <a:ext cx="2791850" cy="47961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0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Convenios PGN</a:t>
            </a:r>
            <a:endParaRPr lang="es-ES" sz="3000" dirty="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8FC21FA4-3277-A9A1-4BB7-A70CB842F33D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DBF4161A-883A-651B-9B90-26D4A25804C7}"/>
              </a:ext>
            </a:extLst>
          </p:cNvPr>
          <p:cNvSpPr/>
          <p:nvPr/>
        </p:nvSpPr>
        <p:spPr>
          <a:xfrm>
            <a:off x="1006811" y="368919"/>
            <a:ext cx="685486" cy="401479"/>
          </a:xfrm>
          <a:custGeom>
            <a:avLst/>
            <a:gdLst/>
            <a:ahLst/>
            <a:cxnLst/>
            <a:rect l="l" t="t" r="r" b="b"/>
            <a:pathLst>
              <a:path w="771525" h="470534">
                <a:moveTo>
                  <a:pt x="393776" y="235026"/>
                </a:moveTo>
                <a:lnTo>
                  <a:pt x="390156" y="185356"/>
                </a:lnTo>
                <a:lnTo>
                  <a:pt x="379310" y="140538"/>
                </a:lnTo>
                <a:lnTo>
                  <a:pt x="364705" y="108216"/>
                </a:lnTo>
                <a:lnTo>
                  <a:pt x="361251" y="100558"/>
                </a:lnTo>
                <a:lnTo>
                  <a:pt x="335953" y="65430"/>
                </a:lnTo>
                <a:lnTo>
                  <a:pt x="305574" y="36804"/>
                </a:lnTo>
                <a:lnTo>
                  <a:pt x="273164" y="16903"/>
                </a:lnTo>
                <a:lnTo>
                  <a:pt x="273164" y="235026"/>
                </a:lnTo>
                <a:lnTo>
                  <a:pt x="271767" y="264312"/>
                </a:lnTo>
                <a:lnTo>
                  <a:pt x="260604" y="311683"/>
                </a:lnTo>
                <a:lnTo>
                  <a:pt x="239090" y="343916"/>
                </a:lnTo>
                <a:lnTo>
                  <a:pt x="196888" y="362153"/>
                </a:lnTo>
                <a:lnTo>
                  <a:pt x="181660" y="360133"/>
                </a:lnTo>
                <a:lnTo>
                  <a:pt x="142938" y="329742"/>
                </a:lnTo>
                <a:lnTo>
                  <a:pt x="126187" y="289864"/>
                </a:lnTo>
                <a:lnTo>
                  <a:pt x="120611" y="235026"/>
                </a:lnTo>
                <a:lnTo>
                  <a:pt x="122008" y="205752"/>
                </a:lnTo>
                <a:lnTo>
                  <a:pt x="133172" y="158457"/>
                </a:lnTo>
                <a:lnTo>
                  <a:pt x="154686" y="126352"/>
                </a:lnTo>
                <a:lnTo>
                  <a:pt x="196888" y="108216"/>
                </a:lnTo>
                <a:lnTo>
                  <a:pt x="212115" y="110236"/>
                </a:lnTo>
                <a:lnTo>
                  <a:pt x="250837" y="140462"/>
                </a:lnTo>
                <a:lnTo>
                  <a:pt x="267576" y="180225"/>
                </a:lnTo>
                <a:lnTo>
                  <a:pt x="273164" y="235026"/>
                </a:lnTo>
                <a:lnTo>
                  <a:pt x="273164" y="16903"/>
                </a:lnTo>
                <a:lnTo>
                  <a:pt x="272275" y="16357"/>
                </a:lnTo>
                <a:lnTo>
                  <a:pt x="236042" y="4089"/>
                </a:lnTo>
                <a:lnTo>
                  <a:pt x="196888" y="0"/>
                </a:lnTo>
                <a:lnTo>
                  <a:pt x="157734" y="4089"/>
                </a:lnTo>
                <a:lnTo>
                  <a:pt x="121500" y="16357"/>
                </a:lnTo>
                <a:lnTo>
                  <a:pt x="88201" y="36804"/>
                </a:lnTo>
                <a:lnTo>
                  <a:pt x="57823" y="65430"/>
                </a:lnTo>
                <a:lnTo>
                  <a:pt x="32524" y="100558"/>
                </a:lnTo>
                <a:lnTo>
                  <a:pt x="14452" y="140538"/>
                </a:lnTo>
                <a:lnTo>
                  <a:pt x="3606" y="185356"/>
                </a:lnTo>
                <a:lnTo>
                  <a:pt x="0" y="235026"/>
                </a:lnTo>
                <a:lnTo>
                  <a:pt x="3606" y="284695"/>
                </a:lnTo>
                <a:lnTo>
                  <a:pt x="14452" y="329514"/>
                </a:lnTo>
                <a:lnTo>
                  <a:pt x="32524" y="369493"/>
                </a:lnTo>
                <a:lnTo>
                  <a:pt x="57823" y="404622"/>
                </a:lnTo>
                <a:lnTo>
                  <a:pt x="88201" y="433247"/>
                </a:lnTo>
                <a:lnTo>
                  <a:pt x="121500" y="453694"/>
                </a:lnTo>
                <a:lnTo>
                  <a:pt x="157734" y="465963"/>
                </a:lnTo>
                <a:lnTo>
                  <a:pt x="196888" y="470052"/>
                </a:lnTo>
                <a:lnTo>
                  <a:pt x="236042" y="465963"/>
                </a:lnTo>
                <a:lnTo>
                  <a:pt x="272275" y="453694"/>
                </a:lnTo>
                <a:lnTo>
                  <a:pt x="305574" y="433247"/>
                </a:lnTo>
                <a:lnTo>
                  <a:pt x="335953" y="404622"/>
                </a:lnTo>
                <a:lnTo>
                  <a:pt x="361251" y="369493"/>
                </a:lnTo>
                <a:lnTo>
                  <a:pt x="364566" y="362153"/>
                </a:lnTo>
                <a:lnTo>
                  <a:pt x="379310" y="329514"/>
                </a:lnTo>
                <a:lnTo>
                  <a:pt x="390156" y="284695"/>
                </a:lnTo>
                <a:lnTo>
                  <a:pt x="393776" y="235026"/>
                </a:lnTo>
                <a:close/>
              </a:path>
              <a:path w="771525" h="470534">
                <a:moveTo>
                  <a:pt x="771423" y="146037"/>
                </a:moveTo>
                <a:lnTo>
                  <a:pt x="759993" y="89801"/>
                </a:lnTo>
                <a:lnTo>
                  <a:pt x="725690" y="42633"/>
                </a:lnTo>
                <a:lnTo>
                  <a:pt x="673785" y="10655"/>
                </a:lnTo>
                <a:lnTo>
                  <a:pt x="609574" y="0"/>
                </a:lnTo>
                <a:lnTo>
                  <a:pt x="591743" y="736"/>
                </a:lnTo>
                <a:lnTo>
                  <a:pt x="541985" y="11785"/>
                </a:lnTo>
                <a:lnTo>
                  <a:pt x="502589" y="30848"/>
                </a:lnTo>
                <a:lnTo>
                  <a:pt x="468274" y="61569"/>
                </a:lnTo>
                <a:lnTo>
                  <a:pt x="443547" y="96431"/>
                </a:lnTo>
                <a:lnTo>
                  <a:pt x="438111" y="108216"/>
                </a:lnTo>
                <a:lnTo>
                  <a:pt x="539813" y="155651"/>
                </a:lnTo>
                <a:lnTo>
                  <a:pt x="544766" y="145415"/>
                </a:lnTo>
                <a:lnTo>
                  <a:pt x="547966" y="140411"/>
                </a:lnTo>
                <a:lnTo>
                  <a:pt x="579577" y="117043"/>
                </a:lnTo>
                <a:lnTo>
                  <a:pt x="596861" y="114414"/>
                </a:lnTo>
                <a:lnTo>
                  <a:pt x="617753" y="116992"/>
                </a:lnTo>
                <a:lnTo>
                  <a:pt x="632675" y="124726"/>
                </a:lnTo>
                <a:lnTo>
                  <a:pt x="641629" y="137604"/>
                </a:lnTo>
                <a:lnTo>
                  <a:pt x="644613" y="155651"/>
                </a:lnTo>
                <a:lnTo>
                  <a:pt x="643915" y="163474"/>
                </a:lnTo>
                <a:lnTo>
                  <a:pt x="620547" y="199834"/>
                </a:lnTo>
                <a:lnTo>
                  <a:pt x="553681" y="246938"/>
                </a:lnTo>
                <a:lnTo>
                  <a:pt x="542912" y="255028"/>
                </a:lnTo>
                <a:lnTo>
                  <a:pt x="510806" y="283413"/>
                </a:lnTo>
                <a:lnTo>
                  <a:pt x="481685" y="316725"/>
                </a:lnTo>
                <a:lnTo>
                  <a:pt x="458393" y="359549"/>
                </a:lnTo>
                <a:lnTo>
                  <a:pt x="444004" y="415404"/>
                </a:lnTo>
                <a:lnTo>
                  <a:pt x="441210" y="457339"/>
                </a:lnTo>
                <a:lnTo>
                  <a:pt x="771423" y="457339"/>
                </a:lnTo>
                <a:lnTo>
                  <a:pt x="771423" y="342925"/>
                </a:lnTo>
                <a:lnTo>
                  <a:pt x="606475" y="342925"/>
                </a:lnTo>
                <a:lnTo>
                  <a:pt x="612902" y="334975"/>
                </a:lnTo>
                <a:lnTo>
                  <a:pt x="662597" y="294792"/>
                </a:lnTo>
                <a:lnTo>
                  <a:pt x="694702" y="272630"/>
                </a:lnTo>
                <a:lnTo>
                  <a:pt x="705142" y="264833"/>
                </a:lnTo>
                <a:lnTo>
                  <a:pt x="735368" y="238467"/>
                </a:lnTo>
                <a:lnTo>
                  <a:pt x="758710" y="204165"/>
                </a:lnTo>
                <a:lnTo>
                  <a:pt x="770623" y="161759"/>
                </a:lnTo>
                <a:lnTo>
                  <a:pt x="771423" y="146037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93D6086E-95E5-02EB-49BA-A02884D0CD13}"/>
              </a:ext>
            </a:extLst>
          </p:cNvPr>
          <p:cNvSpPr txBox="1">
            <a:spLocks/>
          </p:cNvSpPr>
          <p:nvPr/>
        </p:nvSpPr>
        <p:spPr>
          <a:xfrm>
            <a:off x="10167936" y="6088603"/>
            <a:ext cx="1426541" cy="40677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ES" sz="1200" spc="-30">
                <a:latin typeface="TT Norms Bold" panose="02000803040000020004"/>
                <a:cs typeface="Tahoma"/>
              </a:rPr>
              <a:t>V</a:t>
            </a:r>
            <a:r>
              <a:rPr lang="es-CO" sz="1200" spc="-30">
                <a:latin typeface="TT Norms Bold" panose="02000803040000020004"/>
                <a:cs typeface="Tahoma"/>
              </a:rPr>
              <a:t>ías rurales y regionales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953222E-B9CB-82E8-A6B4-009690428D86}"/>
              </a:ext>
            </a:extLst>
          </p:cNvPr>
          <p:cNvGrpSpPr/>
          <p:nvPr/>
        </p:nvGrpSpPr>
        <p:grpSpPr>
          <a:xfrm>
            <a:off x="7634338" y="362619"/>
            <a:ext cx="2696596" cy="513584"/>
            <a:chOff x="6265584" y="1049914"/>
            <a:chExt cx="2696596" cy="513584"/>
          </a:xfrm>
        </p:grpSpPr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AA396F56-44DE-46AE-1824-D9DC534F6E49}"/>
                </a:ext>
              </a:extLst>
            </p:cNvPr>
            <p:cNvSpPr txBox="1"/>
            <p:nvPr/>
          </p:nvSpPr>
          <p:spPr>
            <a:xfrm>
              <a:off x="6637551" y="1090292"/>
              <a:ext cx="2324629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Inversión</a:t>
              </a:r>
              <a:endParaRPr lang="es-CO"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$ 76.010 Millones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42" name="object 22">
              <a:extLst>
                <a:ext uri="{FF2B5EF4-FFF2-40B4-BE49-F238E27FC236}">
                  <a16:creationId xmlns:a16="http://schemas.microsoft.com/office/drawing/2014/main" id="{938A4145-F5FC-0E87-810B-BF1CDC2380E1}"/>
                </a:ext>
              </a:extLst>
            </p:cNvPr>
            <p:cNvGrpSpPr/>
            <p:nvPr/>
          </p:nvGrpSpPr>
          <p:grpSpPr>
            <a:xfrm>
              <a:off x="6265584" y="1049914"/>
              <a:ext cx="298450" cy="298450"/>
              <a:chOff x="4788660" y="1803476"/>
              <a:chExt cx="298450" cy="298450"/>
            </a:xfrm>
          </p:grpSpPr>
          <p:sp>
            <p:nvSpPr>
              <p:cNvPr id="47" name="object 23">
                <a:extLst>
                  <a:ext uri="{FF2B5EF4-FFF2-40B4-BE49-F238E27FC236}">
                    <a16:creationId xmlns:a16="http://schemas.microsoft.com/office/drawing/2014/main" id="{5D395075-22BE-9B70-26D9-55EEE06CD322}"/>
                  </a:ext>
                </a:extLst>
              </p:cNvPr>
              <p:cNvSpPr/>
              <p:nvPr/>
            </p:nvSpPr>
            <p:spPr>
              <a:xfrm>
                <a:off x="4788660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8" name="object 24">
                <a:extLst>
                  <a:ext uri="{FF2B5EF4-FFF2-40B4-BE49-F238E27FC236}">
                    <a16:creationId xmlns:a16="http://schemas.microsoft.com/office/drawing/2014/main" id="{5E87E2AB-577D-CB8E-E300-4B3064185064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43164" y="1860390"/>
                <a:ext cx="190080" cy="184448"/>
              </a:xfrm>
              <a:prstGeom prst="rect">
                <a:avLst/>
              </a:prstGeom>
            </p:spPr>
          </p:pic>
        </p:grpSp>
      </p:grpSp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92E3C84F-F2D3-02FD-A235-FBFD447F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12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id="{83F495EF-365B-9B73-1CAD-F6577876C8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643209"/>
              </p:ext>
            </p:extLst>
          </p:nvPr>
        </p:nvGraphicFramePr>
        <p:xfrm>
          <a:off x="516000" y="1047436"/>
          <a:ext cx="11160000" cy="500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Worksheet" r:id="rId4" imgW="13052954" imgH="5844713" progId="Excel.Sheet.12">
                  <p:link updateAutomatic="1"/>
                </p:oleObj>
              </mc:Choice>
              <mc:Fallback>
                <p:oleObj name="Worksheet" r:id="rId4" imgW="13052954" imgH="5844713" progId="Excel.Sheet.12">
                  <p:link updateAutomatic="1"/>
                  <p:pic>
                    <p:nvPicPr>
                      <p:cNvPr id="11" name="Objeto 10">
                        <a:extLst>
                          <a:ext uri="{FF2B5EF4-FFF2-40B4-BE49-F238E27FC236}">
                            <a16:creationId xmlns:a16="http://schemas.microsoft.com/office/drawing/2014/main" id="{83F495EF-365B-9B73-1CAD-F6577876C8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000" y="1047436"/>
                        <a:ext cx="11160000" cy="500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746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A20AC76B-2D3E-2185-E6FB-965DBCA4D0A5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2" name="object 2"/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91535C5E-A42D-4398-D5AF-4FDC1D8DCBA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6" name="object 6"/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765814" y="321557"/>
            <a:ext cx="2791850" cy="47961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0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Convenios PGN</a:t>
            </a:r>
            <a:endParaRPr lang="es-ES" sz="3000" dirty="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8FC21FA4-3277-A9A1-4BB7-A70CB842F33D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3">
            <a:extLst>
              <a:ext uri="{FF2B5EF4-FFF2-40B4-BE49-F238E27FC236}">
                <a16:creationId xmlns:a16="http://schemas.microsoft.com/office/drawing/2014/main" id="{DBF4161A-883A-651B-9B90-26D4A25804C7}"/>
              </a:ext>
            </a:extLst>
          </p:cNvPr>
          <p:cNvSpPr/>
          <p:nvPr/>
        </p:nvSpPr>
        <p:spPr>
          <a:xfrm>
            <a:off x="1006811" y="368919"/>
            <a:ext cx="685486" cy="401479"/>
          </a:xfrm>
          <a:custGeom>
            <a:avLst/>
            <a:gdLst/>
            <a:ahLst/>
            <a:cxnLst/>
            <a:rect l="l" t="t" r="r" b="b"/>
            <a:pathLst>
              <a:path w="771525" h="470534">
                <a:moveTo>
                  <a:pt x="393776" y="235026"/>
                </a:moveTo>
                <a:lnTo>
                  <a:pt x="390156" y="185356"/>
                </a:lnTo>
                <a:lnTo>
                  <a:pt x="379310" y="140538"/>
                </a:lnTo>
                <a:lnTo>
                  <a:pt x="364705" y="108216"/>
                </a:lnTo>
                <a:lnTo>
                  <a:pt x="361251" y="100558"/>
                </a:lnTo>
                <a:lnTo>
                  <a:pt x="335953" y="65430"/>
                </a:lnTo>
                <a:lnTo>
                  <a:pt x="305574" y="36804"/>
                </a:lnTo>
                <a:lnTo>
                  <a:pt x="273164" y="16903"/>
                </a:lnTo>
                <a:lnTo>
                  <a:pt x="273164" y="235026"/>
                </a:lnTo>
                <a:lnTo>
                  <a:pt x="271767" y="264312"/>
                </a:lnTo>
                <a:lnTo>
                  <a:pt x="260604" y="311683"/>
                </a:lnTo>
                <a:lnTo>
                  <a:pt x="239090" y="343916"/>
                </a:lnTo>
                <a:lnTo>
                  <a:pt x="196888" y="362153"/>
                </a:lnTo>
                <a:lnTo>
                  <a:pt x="181660" y="360133"/>
                </a:lnTo>
                <a:lnTo>
                  <a:pt x="142938" y="329742"/>
                </a:lnTo>
                <a:lnTo>
                  <a:pt x="126187" y="289864"/>
                </a:lnTo>
                <a:lnTo>
                  <a:pt x="120611" y="235026"/>
                </a:lnTo>
                <a:lnTo>
                  <a:pt x="122008" y="205752"/>
                </a:lnTo>
                <a:lnTo>
                  <a:pt x="133172" y="158457"/>
                </a:lnTo>
                <a:lnTo>
                  <a:pt x="154686" y="126352"/>
                </a:lnTo>
                <a:lnTo>
                  <a:pt x="196888" y="108216"/>
                </a:lnTo>
                <a:lnTo>
                  <a:pt x="212115" y="110236"/>
                </a:lnTo>
                <a:lnTo>
                  <a:pt x="250837" y="140462"/>
                </a:lnTo>
                <a:lnTo>
                  <a:pt x="267576" y="180225"/>
                </a:lnTo>
                <a:lnTo>
                  <a:pt x="273164" y="235026"/>
                </a:lnTo>
                <a:lnTo>
                  <a:pt x="273164" y="16903"/>
                </a:lnTo>
                <a:lnTo>
                  <a:pt x="272275" y="16357"/>
                </a:lnTo>
                <a:lnTo>
                  <a:pt x="236042" y="4089"/>
                </a:lnTo>
                <a:lnTo>
                  <a:pt x="196888" y="0"/>
                </a:lnTo>
                <a:lnTo>
                  <a:pt x="157734" y="4089"/>
                </a:lnTo>
                <a:lnTo>
                  <a:pt x="121500" y="16357"/>
                </a:lnTo>
                <a:lnTo>
                  <a:pt x="88201" y="36804"/>
                </a:lnTo>
                <a:lnTo>
                  <a:pt x="57823" y="65430"/>
                </a:lnTo>
                <a:lnTo>
                  <a:pt x="32524" y="100558"/>
                </a:lnTo>
                <a:lnTo>
                  <a:pt x="14452" y="140538"/>
                </a:lnTo>
                <a:lnTo>
                  <a:pt x="3606" y="185356"/>
                </a:lnTo>
                <a:lnTo>
                  <a:pt x="0" y="235026"/>
                </a:lnTo>
                <a:lnTo>
                  <a:pt x="3606" y="284695"/>
                </a:lnTo>
                <a:lnTo>
                  <a:pt x="14452" y="329514"/>
                </a:lnTo>
                <a:lnTo>
                  <a:pt x="32524" y="369493"/>
                </a:lnTo>
                <a:lnTo>
                  <a:pt x="57823" y="404622"/>
                </a:lnTo>
                <a:lnTo>
                  <a:pt x="88201" y="433247"/>
                </a:lnTo>
                <a:lnTo>
                  <a:pt x="121500" y="453694"/>
                </a:lnTo>
                <a:lnTo>
                  <a:pt x="157734" y="465963"/>
                </a:lnTo>
                <a:lnTo>
                  <a:pt x="196888" y="470052"/>
                </a:lnTo>
                <a:lnTo>
                  <a:pt x="236042" y="465963"/>
                </a:lnTo>
                <a:lnTo>
                  <a:pt x="272275" y="453694"/>
                </a:lnTo>
                <a:lnTo>
                  <a:pt x="305574" y="433247"/>
                </a:lnTo>
                <a:lnTo>
                  <a:pt x="335953" y="404622"/>
                </a:lnTo>
                <a:lnTo>
                  <a:pt x="361251" y="369493"/>
                </a:lnTo>
                <a:lnTo>
                  <a:pt x="364566" y="362153"/>
                </a:lnTo>
                <a:lnTo>
                  <a:pt x="379310" y="329514"/>
                </a:lnTo>
                <a:lnTo>
                  <a:pt x="390156" y="284695"/>
                </a:lnTo>
                <a:lnTo>
                  <a:pt x="393776" y="235026"/>
                </a:lnTo>
                <a:close/>
              </a:path>
              <a:path w="771525" h="470534">
                <a:moveTo>
                  <a:pt x="771423" y="146037"/>
                </a:moveTo>
                <a:lnTo>
                  <a:pt x="759993" y="89801"/>
                </a:lnTo>
                <a:lnTo>
                  <a:pt x="725690" y="42633"/>
                </a:lnTo>
                <a:lnTo>
                  <a:pt x="673785" y="10655"/>
                </a:lnTo>
                <a:lnTo>
                  <a:pt x="609574" y="0"/>
                </a:lnTo>
                <a:lnTo>
                  <a:pt x="591743" y="736"/>
                </a:lnTo>
                <a:lnTo>
                  <a:pt x="541985" y="11785"/>
                </a:lnTo>
                <a:lnTo>
                  <a:pt x="502589" y="30848"/>
                </a:lnTo>
                <a:lnTo>
                  <a:pt x="468274" y="61569"/>
                </a:lnTo>
                <a:lnTo>
                  <a:pt x="443547" y="96431"/>
                </a:lnTo>
                <a:lnTo>
                  <a:pt x="438111" y="108216"/>
                </a:lnTo>
                <a:lnTo>
                  <a:pt x="539813" y="155651"/>
                </a:lnTo>
                <a:lnTo>
                  <a:pt x="544766" y="145415"/>
                </a:lnTo>
                <a:lnTo>
                  <a:pt x="547966" y="140411"/>
                </a:lnTo>
                <a:lnTo>
                  <a:pt x="579577" y="117043"/>
                </a:lnTo>
                <a:lnTo>
                  <a:pt x="596861" y="114414"/>
                </a:lnTo>
                <a:lnTo>
                  <a:pt x="617753" y="116992"/>
                </a:lnTo>
                <a:lnTo>
                  <a:pt x="632675" y="124726"/>
                </a:lnTo>
                <a:lnTo>
                  <a:pt x="641629" y="137604"/>
                </a:lnTo>
                <a:lnTo>
                  <a:pt x="644613" y="155651"/>
                </a:lnTo>
                <a:lnTo>
                  <a:pt x="643915" y="163474"/>
                </a:lnTo>
                <a:lnTo>
                  <a:pt x="620547" y="199834"/>
                </a:lnTo>
                <a:lnTo>
                  <a:pt x="553681" y="246938"/>
                </a:lnTo>
                <a:lnTo>
                  <a:pt x="542912" y="255028"/>
                </a:lnTo>
                <a:lnTo>
                  <a:pt x="510806" y="283413"/>
                </a:lnTo>
                <a:lnTo>
                  <a:pt x="481685" y="316725"/>
                </a:lnTo>
                <a:lnTo>
                  <a:pt x="458393" y="359549"/>
                </a:lnTo>
                <a:lnTo>
                  <a:pt x="444004" y="415404"/>
                </a:lnTo>
                <a:lnTo>
                  <a:pt x="441210" y="457339"/>
                </a:lnTo>
                <a:lnTo>
                  <a:pt x="771423" y="457339"/>
                </a:lnTo>
                <a:lnTo>
                  <a:pt x="771423" y="342925"/>
                </a:lnTo>
                <a:lnTo>
                  <a:pt x="606475" y="342925"/>
                </a:lnTo>
                <a:lnTo>
                  <a:pt x="612902" y="334975"/>
                </a:lnTo>
                <a:lnTo>
                  <a:pt x="662597" y="294792"/>
                </a:lnTo>
                <a:lnTo>
                  <a:pt x="694702" y="272630"/>
                </a:lnTo>
                <a:lnTo>
                  <a:pt x="705142" y="264833"/>
                </a:lnTo>
                <a:lnTo>
                  <a:pt x="735368" y="238467"/>
                </a:lnTo>
                <a:lnTo>
                  <a:pt x="758710" y="204165"/>
                </a:lnTo>
                <a:lnTo>
                  <a:pt x="770623" y="161759"/>
                </a:lnTo>
                <a:lnTo>
                  <a:pt x="771423" y="146037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93D6086E-95E5-02EB-49BA-A02884D0CD13}"/>
              </a:ext>
            </a:extLst>
          </p:cNvPr>
          <p:cNvSpPr txBox="1">
            <a:spLocks/>
          </p:cNvSpPr>
          <p:nvPr/>
        </p:nvSpPr>
        <p:spPr>
          <a:xfrm>
            <a:off x="10167936" y="6088603"/>
            <a:ext cx="1426541" cy="40677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ES" sz="1200" spc="-30">
                <a:latin typeface="TT Norms Bold" panose="02000803040000020004"/>
                <a:cs typeface="Tahoma"/>
              </a:rPr>
              <a:t>V</a:t>
            </a:r>
            <a:r>
              <a:rPr lang="es-CO" sz="1200" spc="-30">
                <a:latin typeface="TT Norms Bold" panose="02000803040000020004"/>
                <a:cs typeface="Tahoma"/>
              </a:rPr>
              <a:t>ías rurales y regionales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9953222E-B9CB-82E8-A6B4-009690428D86}"/>
              </a:ext>
            </a:extLst>
          </p:cNvPr>
          <p:cNvGrpSpPr/>
          <p:nvPr/>
        </p:nvGrpSpPr>
        <p:grpSpPr>
          <a:xfrm>
            <a:off x="7634338" y="362619"/>
            <a:ext cx="2696596" cy="513584"/>
            <a:chOff x="6265584" y="1049914"/>
            <a:chExt cx="2696596" cy="513584"/>
          </a:xfrm>
        </p:grpSpPr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AA396F56-44DE-46AE-1824-D9DC534F6E49}"/>
                </a:ext>
              </a:extLst>
            </p:cNvPr>
            <p:cNvSpPr txBox="1"/>
            <p:nvPr/>
          </p:nvSpPr>
          <p:spPr>
            <a:xfrm>
              <a:off x="6637551" y="1090292"/>
              <a:ext cx="2324629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Inversión</a:t>
              </a:r>
              <a:endParaRPr lang="es-CO"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$ 76.010 Millones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42" name="object 22">
              <a:extLst>
                <a:ext uri="{FF2B5EF4-FFF2-40B4-BE49-F238E27FC236}">
                  <a16:creationId xmlns:a16="http://schemas.microsoft.com/office/drawing/2014/main" id="{938A4145-F5FC-0E87-810B-BF1CDC2380E1}"/>
                </a:ext>
              </a:extLst>
            </p:cNvPr>
            <p:cNvGrpSpPr/>
            <p:nvPr/>
          </p:nvGrpSpPr>
          <p:grpSpPr>
            <a:xfrm>
              <a:off x="6265584" y="1049914"/>
              <a:ext cx="298450" cy="298450"/>
              <a:chOff x="4788660" y="1803476"/>
              <a:chExt cx="298450" cy="298450"/>
            </a:xfrm>
          </p:grpSpPr>
          <p:sp>
            <p:nvSpPr>
              <p:cNvPr id="47" name="object 23">
                <a:extLst>
                  <a:ext uri="{FF2B5EF4-FFF2-40B4-BE49-F238E27FC236}">
                    <a16:creationId xmlns:a16="http://schemas.microsoft.com/office/drawing/2014/main" id="{5D395075-22BE-9B70-26D9-55EEE06CD322}"/>
                  </a:ext>
                </a:extLst>
              </p:cNvPr>
              <p:cNvSpPr/>
              <p:nvPr/>
            </p:nvSpPr>
            <p:spPr>
              <a:xfrm>
                <a:off x="4788660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8" name="object 24">
                <a:extLst>
                  <a:ext uri="{FF2B5EF4-FFF2-40B4-BE49-F238E27FC236}">
                    <a16:creationId xmlns:a16="http://schemas.microsoft.com/office/drawing/2014/main" id="{5E87E2AB-577D-CB8E-E300-4B3064185064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43164" y="1860390"/>
                <a:ext cx="190080" cy="184448"/>
              </a:xfrm>
              <a:prstGeom prst="rect">
                <a:avLst/>
              </a:prstGeom>
            </p:spPr>
          </p:pic>
        </p:grpSp>
      </p:grpSp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92E3C84F-F2D3-02FD-A235-FBFD447FD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13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EE27C76D-09D4-4EEB-4A6F-81B25AEF63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598350"/>
              </p:ext>
            </p:extLst>
          </p:nvPr>
        </p:nvGraphicFramePr>
        <p:xfrm>
          <a:off x="516000" y="1271644"/>
          <a:ext cx="11160000" cy="454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Worksheet" r:id="rId4" imgW="13052954" imgH="5311061" progId="Excel.Sheet.12">
                  <p:link updateAutomatic="1"/>
                </p:oleObj>
              </mc:Choice>
              <mc:Fallback>
                <p:oleObj name="Worksheet" r:id="rId4" imgW="13052954" imgH="5311061" progId="Excel.Sheet.12">
                  <p:link updateAutomatic="1"/>
                  <p:pic>
                    <p:nvPicPr>
                      <p:cNvPr id="12" name="Objeto 11">
                        <a:extLst>
                          <a:ext uri="{FF2B5EF4-FFF2-40B4-BE49-F238E27FC236}">
                            <a16:creationId xmlns:a16="http://schemas.microsoft.com/office/drawing/2014/main" id="{EE27C76D-09D4-4EEB-4A6F-81B25AEF63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000" y="1271644"/>
                        <a:ext cx="11160000" cy="454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8852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A20AC76B-2D3E-2185-E6FB-965DBCA4D0A5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2" name="object 2"/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91535C5E-A42D-4398-D5AF-4FDC1D8DCBA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6" name="object 6"/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381F19CF-DE35-D9C8-F575-9570337BD923}"/>
              </a:ext>
            </a:extLst>
          </p:cNvPr>
          <p:cNvGrpSpPr/>
          <p:nvPr/>
        </p:nvGrpSpPr>
        <p:grpSpPr>
          <a:xfrm>
            <a:off x="7984718" y="1184923"/>
            <a:ext cx="2648644" cy="513584"/>
            <a:chOff x="6265584" y="1049914"/>
            <a:chExt cx="2648644" cy="513584"/>
          </a:xfrm>
        </p:grpSpPr>
        <p:sp>
          <p:nvSpPr>
            <p:cNvPr id="21" name="object 21"/>
            <p:cNvSpPr txBox="1"/>
            <p:nvPr/>
          </p:nvSpPr>
          <p:spPr>
            <a:xfrm>
              <a:off x="6637551" y="1090292"/>
              <a:ext cx="2276677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Inversión</a:t>
              </a:r>
              <a:endParaRPr lang="es-CO"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$ 9.907 Millones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22" name="object 22"/>
            <p:cNvGrpSpPr/>
            <p:nvPr/>
          </p:nvGrpSpPr>
          <p:grpSpPr>
            <a:xfrm>
              <a:off x="6265584" y="1049914"/>
              <a:ext cx="298450" cy="298450"/>
              <a:chOff x="4788660" y="1803476"/>
              <a:chExt cx="298450" cy="298450"/>
            </a:xfrm>
          </p:grpSpPr>
          <p:sp>
            <p:nvSpPr>
              <p:cNvPr id="23" name="object 23"/>
              <p:cNvSpPr/>
              <p:nvPr/>
            </p:nvSpPr>
            <p:spPr>
              <a:xfrm>
                <a:off x="4788660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4" name="object 24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43164" y="1860390"/>
                <a:ext cx="190080" cy="184448"/>
              </a:xfrm>
              <a:prstGeom prst="rect">
                <a:avLst/>
              </a:prstGeom>
            </p:spPr>
          </p:pic>
        </p:grpSp>
      </p:grpSp>
      <p:sp>
        <p:nvSpPr>
          <p:cNvPr id="26" name="object 15">
            <a:extLst>
              <a:ext uri="{FF2B5EF4-FFF2-40B4-BE49-F238E27FC236}">
                <a16:creationId xmlns:a16="http://schemas.microsoft.com/office/drawing/2014/main" id="{8FC21FA4-3277-A9A1-4BB7-A70CB842F33D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93D6086E-95E5-02EB-49BA-A02884D0CD13}"/>
              </a:ext>
            </a:extLst>
          </p:cNvPr>
          <p:cNvSpPr txBox="1">
            <a:spLocks/>
          </p:cNvSpPr>
          <p:nvPr/>
        </p:nvSpPr>
        <p:spPr>
          <a:xfrm>
            <a:off x="10167936" y="6088603"/>
            <a:ext cx="1426541" cy="40677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ES" sz="1200" spc="-30">
                <a:latin typeface="TT Norms Bold" panose="02000803040000020004"/>
                <a:cs typeface="Tahoma"/>
              </a:rPr>
              <a:t>V</a:t>
            </a:r>
            <a:r>
              <a:rPr lang="es-CO" sz="1200" spc="-30">
                <a:latin typeface="TT Norms Bold" panose="02000803040000020004"/>
                <a:cs typeface="Tahoma"/>
              </a:rPr>
              <a:t>ías rurales y regionales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sp>
        <p:nvSpPr>
          <p:cNvPr id="10" name="object 33">
            <a:extLst>
              <a:ext uri="{FF2B5EF4-FFF2-40B4-BE49-F238E27FC236}">
                <a16:creationId xmlns:a16="http://schemas.microsoft.com/office/drawing/2014/main" id="{E15AAB28-583A-E3A0-E9EC-3D3E30FFE75C}"/>
              </a:ext>
            </a:extLst>
          </p:cNvPr>
          <p:cNvSpPr txBox="1"/>
          <p:nvPr/>
        </p:nvSpPr>
        <p:spPr>
          <a:xfrm>
            <a:off x="1874535" y="921454"/>
            <a:ext cx="3887224" cy="51039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200" b="1" err="1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Ocad</a:t>
            </a:r>
            <a:r>
              <a:rPr lang="es-ES" sz="3200" b="1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 Paz</a:t>
            </a:r>
            <a:endParaRPr sz="320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9AB83B30-FB33-2AF2-3E34-1558233C9D43}"/>
              </a:ext>
            </a:extLst>
          </p:cNvPr>
          <p:cNvSpPr/>
          <p:nvPr/>
        </p:nvSpPr>
        <p:spPr>
          <a:xfrm>
            <a:off x="847930" y="921454"/>
            <a:ext cx="846538" cy="526643"/>
          </a:xfrm>
          <a:custGeom>
            <a:avLst/>
            <a:gdLst/>
            <a:ahLst/>
            <a:cxnLst/>
            <a:rect l="l" t="t" r="r" b="b"/>
            <a:pathLst>
              <a:path w="771525" h="470534">
                <a:moveTo>
                  <a:pt x="393776" y="235026"/>
                </a:moveTo>
                <a:lnTo>
                  <a:pt x="390156" y="185356"/>
                </a:lnTo>
                <a:lnTo>
                  <a:pt x="379310" y="140538"/>
                </a:lnTo>
                <a:lnTo>
                  <a:pt x="364705" y="108216"/>
                </a:lnTo>
                <a:lnTo>
                  <a:pt x="361251" y="100558"/>
                </a:lnTo>
                <a:lnTo>
                  <a:pt x="335953" y="65430"/>
                </a:lnTo>
                <a:lnTo>
                  <a:pt x="305574" y="36804"/>
                </a:lnTo>
                <a:lnTo>
                  <a:pt x="273164" y="16903"/>
                </a:lnTo>
                <a:lnTo>
                  <a:pt x="273164" y="235026"/>
                </a:lnTo>
                <a:lnTo>
                  <a:pt x="271767" y="264312"/>
                </a:lnTo>
                <a:lnTo>
                  <a:pt x="260604" y="311683"/>
                </a:lnTo>
                <a:lnTo>
                  <a:pt x="239090" y="343916"/>
                </a:lnTo>
                <a:lnTo>
                  <a:pt x="196888" y="362153"/>
                </a:lnTo>
                <a:lnTo>
                  <a:pt x="181660" y="360133"/>
                </a:lnTo>
                <a:lnTo>
                  <a:pt x="142938" y="329742"/>
                </a:lnTo>
                <a:lnTo>
                  <a:pt x="126187" y="289864"/>
                </a:lnTo>
                <a:lnTo>
                  <a:pt x="120611" y="235026"/>
                </a:lnTo>
                <a:lnTo>
                  <a:pt x="122008" y="205752"/>
                </a:lnTo>
                <a:lnTo>
                  <a:pt x="133172" y="158457"/>
                </a:lnTo>
                <a:lnTo>
                  <a:pt x="154686" y="126352"/>
                </a:lnTo>
                <a:lnTo>
                  <a:pt x="196888" y="108216"/>
                </a:lnTo>
                <a:lnTo>
                  <a:pt x="212115" y="110236"/>
                </a:lnTo>
                <a:lnTo>
                  <a:pt x="250837" y="140462"/>
                </a:lnTo>
                <a:lnTo>
                  <a:pt x="267576" y="180225"/>
                </a:lnTo>
                <a:lnTo>
                  <a:pt x="273164" y="235026"/>
                </a:lnTo>
                <a:lnTo>
                  <a:pt x="273164" y="16903"/>
                </a:lnTo>
                <a:lnTo>
                  <a:pt x="272275" y="16357"/>
                </a:lnTo>
                <a:lnTo>
                  <a:pt x="236042" y="4089"/>
                </a:lnTo>
                <a:lnTo>
                  <a:pt x="196888" y="0"/>
                </a:lnTo>
                <a:lnTo>
                  <a:pt x="157734" y="4089"/>
                </a:lnTo>
                <a:lnTo>
                  <a:pt x="121500" y="16357"/>
                </a:lnTo>
                <a:lnTo>
                  <a:pt x="88201" y="36804"/>
                </a:lnTo>
                <a:lnTo>
                  <a:pt x="57823" y="65430"/>
                </a:lnTo>
                <a:lnTo>
                  <a:pt x="32524" y="100558"/>
                </a:lnTo>
                <a:lnTo>
                  <a:pt x="14452" y="140538"/>
                </a:lnTo>
                <a:lnTo>
                  <a:pt x="3606" y="185356"/>
                </a:lnTo>
                <a:lnTo>
                  <a:pt x="0" y="235026"/>
                </a:lnTo>
                <a:lnTo>
                  <a:pt x="3606" y="284695"/>
                </a:lnTo>
                <a:lnTo>
                  <a:pt x="14452" y="329514"/>
                </a:lnTo>
                <a:lnTo>
                  <a:pt x="32524" y="369493"/>
                </a:lnTo>
                <a:lnTo>
                  <a:pt x="57823" y="404622"/>
                </a:lnTo>
                <a:lnTo>
                  <a:pt x="88201" y="433247"/>
                </a:lnTo>
                <a:lnTo>
                  <a:pt x="121500" y="453694"/>
                </a:lnTo>
                <a:lnTo>
                  <a:pt x="157734" y="465963"/>
                </a:lnTo>
                <a:lnTo>
                  <a:pt x="196888" y="470052"/>
                </a:lnTo>
                <a:lnTo>
                  <a:pt x="236042" y="465963"/>
                </a:lnTo>
                <a:lnTo>
                  <a:pt x="272275" y="453694"/>
                </a:lnTo>
                <a:lnTo>
                  <a:pt x="305574" y="433247"/>
                </a:lnTo>
                <a:lnTo>
                  <a:pt x="335953" y="404622"/>
                </a:lnTo>
                <a:lnTo>
                  <a:pt x="361251" y="369493"/>
                </a:lnTo>
                <a:lnTo>
                  <a:pt x="364566" y="362153"/>
                </a:lnTo>
                <a:lnTo>
                  <a:pt x="379310" y="329514"/>
                </a:lnTo>
                <a:lnTo>
                  <a:pt x="390156" y="284695"/>
                </a:lnTo>
                <a:lnTo>
                  <a:pt x="393776" y="235026"/>
                </a:lnTo>
                <a:close/>
              </a:path>
              <a:path w="771525" h="470534">
                <a:moveTo>
                  <a:pt x="771423" y="146037"/>
                </a:moveTo>
                <a:lnTo>
                  <a:pt x="759993" y="89801"/>
                </a:lnTo>
                <a:lnTo>
                  <a:pt x="725690" y="42633"/>
                </a:lnTo>
                <a:lnTo>
                  <a:pt x="673785" y="10655"/>
                </a:lnTo>
                <a:lnTo>
                  <a:pt x="609574" y="0"/>
                </a:lnTo>
                <a:lnTo>
                  <a:pt x="591743" y="736"/>
                </a:lnTo>
                <a:lnTo>
                  <a:pt x="541985" y="11785"/>
                </a:lnTo>
                <a:lnTo>
                  <a:pt x="502589" y="30848"/>
                </a:lnTo>
                <a:lnTo>
                  <a:pt x="468274" y="61569"/>
                </a:lnTo>
                <a:lnTo>
                  <a:pt x="443547" y="96431"/>
                </a:lnTo>
                <a:lnTo>
                  <a:pt x="438111" y="108216"/>
                </a:lnTo>
                <a:lnTo>
                  <a:pt x="539813" y="155651"/>
                </a:lnTo>
                <a:lnTo>
                  <a:pt x="544766" y="145415"/>
                </a:lnTo>
                <a:lnTo>
                  <a:pt x="547966" y="140411"/>
                </a:lnTo>
                <a:lnTo>
                  <a:pt x="579577" y="117043"/>
                </a:lnTo>
                <a:lnTo>
                  <a:pt x="596861" y="114414"/>
                </a:lnTo>
                <a:lnTo>
                  <a:pt x="617753" y="116992"/>
                </a:lnTo>
                <a:lnTo>
                  <a:pt x="632675" y="124726"/>
                </a:lnTo>
                <a:lnTo>
                  <a:pt x="641629" y="137604"/>
                </a:lnTo>
                <a:lnTo>
                  <a:pt x="644613" y="155651"/>
                </a:lnTo>
                <a:lnTo>
                  <a:pt x="643915" y="163474"/>
                </a:lnTo>
                <a:lnTo>
                  <a:pt x="620547" y="199834"/>
                </a:lnTo>
                <a:lnTo>
                  <a:pt x="553681" y="246938"/>
                </a:lnTo>
                <a:lnTo>
                  <a:pt x="542912" y="255028"/>
                </a:lnTo>
                <a:lnTo>
                  <a:pt x="510806" y="283413"/>
                </a:lnTo>
                <a:lnTo>
                  <a:pt x="481685" y="316725"/>
                </a:lnTo>
                <a:lnTo>
                  <a:pt x="458393" y="359549"/>
                </a:lnTo>
                <a:lnTo>
                  <a:pt x="444004" y="415404"/>
                </a:lnTo>
                <a:lnTo>
                  <a:pt x="441210" y="457339"/>
                </a:lnTo>
                <a:lnTo>
                  <a:pt x="771423" y="457339"/>
                </a:lnTo>
                <a:lnTo>
                  <a:pt x="771423" y="342925"/>
                </a:lnTo>
                <a:lnTo>
                  <a:pt x="606475" y="342925"/>
                </a:lnTo>
                <a:lnTo>
                  <a:pt x="612902" y="334975"/>
                </a:lnTo>
                <a:lnTo>
                  <a:pt x="662597" y="294792"/>
                </a:lnTo>
                <a:lnTo>
                  <a:pt x="694702" y="272630"/>
                </a:lnTo>
                <a:lnTo>
                  <a:pt x="705142" y="264833"/>
                </a:lnTo>
                <a:lnTo>
                  <a:pt x="735368" y="238467"/>
                </a:lnTo>
                <a:lnTo>
                  <a:pt x="758710" y="204165"/>
                </a:lnTo>
                <a:lnTo>
                  <a:pt x="770623" y="161759"/>
                </a:lnTo>
                <a:lnTo>
                  <a:pt x="771423" y="146037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id="{AA2BE2C6-A980-50D4-9DA7-E86BD3854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14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979C67E6-5BF9-A962-05A0-3907783244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543549"/>
              </p:ext>
            </p:extLst>
          </p:nvPr>
        </p:nvGraphicFramePr>
        <p:xfrm>
          <a:off x="516000" y="2968446"/>
          <a:ext cx="11160000" cy="109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Worksheet" r:id="rId4" imgW="13052954" imgH="1272619" progId="Excel.Sheet.12">
                  <p:link updateAutomatic="1"/>
                </p:oleObj>
              </mc:Choice>
              <mc:Fallback>
                <p:oleObj name="Worksheet" r:id="rId4" imgW="13052954" imgH="1272619" progId="Excel.Sheet.12">
                  <p:link updateAutomatic="1"/>
                  <p:pic>
                    <p:nvPicPr>
                      <p:cNvPr id="13" name="Objeto 12">
                        <a:extLst>
                          <a:ext uri="{FF2B5EF4-FFF2-40B4-BE49-F238E27FC236}">
                            <a16:creationId xmlns:a16="http://schemas.microsoft.com/office/drawing/2014/main" id="{979C67E6-5BF9-A962-05A0-3907783244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000" y="2968446"/>
                        <a:ext cx="11160000" cy="109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1161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727632"/>
            <a:ext cx="172720" cy="551180"/>
          </a:xfrm>
          <a:custGeom>
            <a:avLst/>
            <a:gdLst/>
            <a:ahLst/>
            <a:cxnLst/>
            <a:rect l="l" t="t" r="r" b="b"/>
            <a:pathLst>
              <a:path w="172720" h="551179">
                <a:moveTo>
                  <a:pt x="0" y="0"/>
                </a:moveTo>
                <a:lnTo>
                  <a:pt x="0" y="550843"/>
                </a:lnTo>
                <a:lnTo>
                  <a:pt x="8188" y="544935"/>
                </a:lnTo>
                <a:lnTo>
                  <a:pt x="16776" y="534641"/>
                </a:lnTo>
                <a:lnTo>
                  <a:pt x="164261" y="304123"/>
                </a:lnTo>
                <a:lnTo>
                  <a:pt x="170555" y="290232"/>
                </a:lnTo>
                <a:lnTo>
                  <a:pt x="172653" y="275421"/>
                </a:lnTo>
                <a:lnTo>
                  <a:pt x="170555" y="260611"/>
                </a:lnTo>
                <a:lnTo>
                  <a:pt x="164261" y="246719"/>
                </a:lnTo>
                <a:lnTo>
                  <a:pt x="16776" y="16202"/>
                </a:lnTo>
                <a:lnTo>
                  <a:pt x="8188" y="5908"/>
                </a:lnTo>
                <a:lnTo>
                  <a:pt x="0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2707" y="5719272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5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6"/>
                </a:lnTo>
                <a:lnTo>
                  <a:pt x="25389" y="559742"/>
                </a:lnTo>
                <a:lnTo>
                  <a:pt x="53345" y="567562"/>
                </a:lnTo>
                <a:lnTo>
                  <a:pt x="144557" y="567562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8066" y="5719272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5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6"/>
                </a:lnTo>
                <a:lnTo>
                  <a:pt x="25389" y="559742"/>
                </a:lnTo>
                <a:lnTo>
                  <a:pt x="53345" y="567562"/>
                </a:lnTo>
                <a:lnTo>
                  <a:pt x="144557" y="567562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33423" y="5719272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5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6"/>
                </a:lnTo>
                <a:lnTo>
                  <a:pt x="25389" y="559742"/>
                </a:lnTo>
                <a:lnTo>
                  <a:pt x="53345" y="567562"/>
                </a:lnTo>
                <a:lnTo>
                  <a:pt x="144557" y="567562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034670" y="1813171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470029" y="1813171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905386" y="1813171"/>
            <a:ext cx="287020" cy="567690"/>
          </a:xfrm>
          <a:custGeom>
            <a:avLst/>
            <a:gdLst/>
            <a:ahLst/>
            <a:cxnLst/>
            <a:rect l="l" t="t" r="r" b="b"/>
            <a:pathLst>
              <a:path w="28702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286726" y="390921"/>
                </a:lnTo>
                <a:lnTo>
                  <a:pt x="286726" y="176641"/>
                </a:lnTo>
                <a:lnTo>
                  <a:pt x="189426" y="24561"/>
                </a:lnTo>
                <a:lnTo>
                  <a:pt x="180838" y="14267"/>
                </a:lnTo>
                <a:lnTo>
                  <a:pt x="170130" y="6542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20536" y="966264"/>
            <a:ext cx="528320" cy="630555"/>
          </a:xfrm>
          <a:custGeom>
            <a:avLst/>
            <a:gdLst/>
            <a:ahLst/>
            <a:cxnLst/>
            <a:rect l="l" t="t" r="r" b="b"/>
            <a:pathLst>
              <a:path w="528319" h="630555">
                <a:moveTo>
                  <a:pt x="264058" y="0"/>
                </a:moveTo>
                <a:lnTo>
                  <a:pt x="211547" y="5484"/>
                </a:lnTo>
                <a:lnTo>
                  <a:pt x="162960" y="21936"/>
                </a:lnTo>
                <a:lnTo>
                  <a:pt x="118297" y="49356"/>
                </a:lnTo>
                <a:lnTo>
                  <a:pt x="77558" y="87744"/>
                </a:lnTo>
                <a:lnTo>
                  <a:pt x="49634" y="124926"/>
                </a:lnTo>
                <a:lnTo>
                  <a:pt x="27917" y="166264"/>
                </a:lnTo>
                <a:lnTo>
                  <a:pt x="12406" y="211757"/>
                </a:lnTo>
                <a:lnTo>
                  <a:pt x="3101" y="261407"/>
                </a:lnTo>
                <a:lnTo>
                  <a:pt x="0" y="315213"/>
                </a:lnTo>
                <a:lnTo>
                  <a:pt x="3101" y="369026"/>
                </a:lnTo>
                <a:lnTo>
                  <a:pt x="12406" y="418679"/>
                </a:lnTo>
                <a:lnTo>
                  <a:pt x="27917" y="464172"/>
                </a:lnTo>
                <a:lnTo>
                  <a:pt x="49634" y="505507"/>
                </a:lnTo>
                <a:lnTo>
                  <a:pt x="77558" y="542683"/>
                </a:lnTo>
                <a:lnTo>
                  <a:pt x="118297" y="581077"/>
                </a:lnTo>
                <a:lnTo>
                  <a:pt x="162960" y="608496"/>
                </a:lnTo>
                <a:lnTo>
                  <a:pt x="211547" y="624945"/>
                </a:lnTo>
                <a:lnTo>
                  <a:pt x="264058" y="630427"/>
                </a:lnTo>
                <a:lnTo>
                  <a:pt x="316577" y="624945"/>
                </a:lnTo>
                <a:lnTo>
                  <a:pt x="365167" y="608496"/>
                </a:lnTo>
                <a:lnTo>
                  <a:pt x="409831" y="581077"/>
                </a:lnTo>
                <a:lnTo>
                  <a:pt x="450570" y="542683"/>
                </a:lnTo>
                <a:lnTo>
                  <a:pt x="478495" y="505507"/>
                </a:lnTo>
                <a:lnTo>
                  <a:pt x="488895" y="485711"/>
                </a:lnTo>
                <a:lnTo>
                  <a:pt x="264058" y="485711"/>
                </a:lnTo>
                <a:lnTo>
                  <a:pt x="243634" y="482996"/>
                </a:lnTo>
                <a:lnTo>
                  <a:pt x="207458" y="461269"/>
                </a:lnTo>
                <a:lnTo>
                  <a:pt x="178604" y="418023"/>
                </a:lnTo>
                <a:lnTo>
                  <a:pt x="163631" y="354501"/>
                </a:lnTo>
                <a:lnTo>
                  <a:pt x="161759" y="315213"/>
                </a:lnTo>
                <a:lnTo>
                  <a:pt x="163631" y="275945"/>
                </a:lnTo>
                <a:lnTo>
                  <a:pt x="178604" y="212524"/>
                </a:lnTo>
                <a:lnTo>
                  <a:pt x="207458" y="169465"/>
                </a:lnTo>
                <a:lnTo>
                  <a:pt x="243634" y="147840"/>
                </a:lnTo>
                <a:lnTo>
                  <a:pt x="264058" y="145135"/>
                </a:lnTo>
                <a:lnTo>
                  <a:pt x="489111" y="145135"/>
                </a:lnTo>
                <a:lnTo>
                  <a:pt x="478495" y="124926"/>
                </a:lnTo>
                <a:lnTo>
                  <a:pt x="450570" y="87744"/>
                </a:lnTo>
                <a:lnTo>
                  <a:pt x="409831" y="49356"/>
                </a:lnTo>
                <a:lnTo>
                  <a:pt x="365167" y="21936"/>
                </a:lnTo>
                <a:lnTo>
                  <a:pt x="316577" y="5484"/>
                </a:lnTo>
                <a:lnTo>
                  <a:pt x="264058" y="0"/>
                </a:lnTo>
                <a:close/>
              </a:path>
              <a:path w="528319" h="630555">
                <a:moveTo>
                  <a:pt x="489111" y="145135"/>
                </a:moveTo>
                <a:lnTo>
                  <a:pt x="264058" y="145135"/>
                </a:lnTo>
                <a:lnTo>
                  <a:pt x="284489" y="147840"/>
                </a:lnTo>
                <a:lnTo>
                  <a:pt x="303360" y="155951"/>
                </a:lnTo>
                <a:lnTo>
                  <a:pt x="336423" y="188379"/>
                </a:lnTo>
                <a:lnTo>
                  <a:pt x="358882" y="241714"/>
                </a:lnTo>
                <a:lnTo>
                  <a:pt x="366369" y="315213"/>
                </a:lnTo>
                <a:lnTo>
                  <a:pt x="364497" y="354501"/>
                </a:lnTo>
                <a:lnTo>
                  <a:pt x="349524" y="418023"/>
                </a:lnTo>
                <a:lnTo>
                  <a:pt x="320670" y="461269"/>
                </a:lnTo>
                <a:lnTo>
                  <a:pt x="284489" y="482996"/>
                </a:lnTo>
                <a:lnTo>
                  <a:pt x="264058" y="485711"/>
                </a:lnTo>
                <a:lnTo>
                  <a:pt x="488895" y="485711"/>
                </a:lnTo>
                <a:lnTo>
                  <a:pt x="500211" y="464172"/>
                </a:lnTo>
                <a:lnTo>
                  <a:pt x="515722" y="418679"/>
                </a:lnTo>
                <a:lnTo>
                  <a:pt x="525027" y="369026"/>
                </a:lnTo>
                <a:lnTo>
                  <a:pt x="528129" y="315213"/>
                </a:lnTo>
                <a:lnTo>
                  <a:pt x="525027" y="261407"/>
                </a:lnTo>
                <a:lnTo>
                  <a:pt x="515722" y="211757"/>
                </a:lnTo>
                <a:lnTo>
                  <a:pt x="500211" y="166264"/>
                </a:lnTo>
                <a:lnTo>
                  <a:pt x="489111" y="145135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395242" y="966275"/>
            <a:ext cx="464820" cy="630555"/>
          </a:xfrm>
          <a:custGeom>
            <a:avLst/>
            <a:gdLst/>
            <a:ahLst/>
            <a:cxnLst/>
            <a:rect l="l" t="t" r="r" b="b"/>
            <a:pathLst>
              <a:path w="464819" h="630555">
                <a:moveTo>
                  <a:pt x="234530" y="0"/>
                </a:moveTo>
                <a:lnTo>
                  <a:pt x="193679" y="2493"/>
                </a:lnTo>
                <a:lnTo>
                  <a:pt x="155105" y="9969"/>
                </a:lnTo>
                <a:lnTo>
                  <a:pt x="107390" y="25757"/>
                </a:lnTo>
                <a:lnTo>
                  <a:pt x="73547" y="43918"/>
                </a:lnTo>
                <a:lnTo>
                  <a:pt x="37684" y="71939"/>
                </a:lnTo>
                <a:lnTo>
                  <a:pt x="21628" y="89408"/>
                </a:lnTo>
                <a:lnTo>
                  <a:pt x="115189" y="183388"/>
                </a:lnTo>
                <a:lnTo>
                  <a:pt x="132689" y="166141"/>
                </a:lnTo>
                <a:lnTo>
                  <a:pt x="140708" y="160145"/>
                </a:lnTo>
                <a:lnTo>
                  <a:pt x="187077" y="139353"/>
                </a:lnTo>
                <a:lnTo>
                  <a:pt x="212915" y="136398"/>
                </a:lnTo>
                <a:lnTo>
                  <a:pt x="226400" y="137410"/>
                </a:lnTo>
                <a:lnTo>
                  <a:pt x="266892" y="161150"/>
                </a:lnTo>
                <a:lnTo>
                  <a:pt x="276948" y="191897"/>
                </a:lnTo>
                <a:lnTo>
                  <a:pt x="275831" y="203000"/>
                </a:lnTo>
                <a:lnTo>
                  <a:pt x="249475" y="237997"/>
                </a:lnTo>
                <a:lnTo>
                  <a:pt x="212915" y="247015"/>
                </a:lnTo>
                <a:lnTo>
                  <a:pt x="153441" y="247015"/>
                </a:lnTo>
                <a:lnTo>
                  <a:pt x="153441" y="375094"/>
                </a:lnTo>
                <a:lnTo>
                  <a:pt x="217487" y="375094"/>
                </a:lnTo>
                <a:lnTo>
                  <a:pt x="234744" y="376082"/>
                </a:lnTo>
                <a:lnTo>
                  <a:pt x="274040" y="390893"/>
                </a:lnTo>
                <a:lnTo>
                  <a:pt x="294005" y="430403"/>
                </a:lnTo>
                <a:lnTo>
                  <a:pt x="292614" y="443032"/>
                </a:lnTo>
                <a:lnTo>
                  <a:pt x="271741" y="475310"/>
                </a:lnTo>
                <a:lnTo>
                  <a:pt x="230315" y="492858"/>
                </a:lnTo>
                <a:lnTo>
                  <a:pt x="212915" y="494030"/>
                </a:lnTo>
                <a:lnTo>
                  <a:pt x="196956" y="492989"/>
                </a:lnTo>
                <a:lnTo>
                  <a:pt x="149707" y="477393"/>
                </a:lnTo>
                <a:lnTo>
                  <a:pt x="114962" y="456292"/>
                </a:lnTo>
                <a:lnTo>
                  <a:pt x="93980" y="434555"/>
                </a:lnTo>
                <a:lnTo>
                  <a:pt x="0" y="532282"/>
                </a:lnTo>
                <a:lnTo>
                  <a:pt x="28647" y="560259"/>
                </a:lnTo>
                <a:lnTo>
                  <a:pt x="71572" y="588247"/>
                </a:lnTo>
                <a:lnTo>
                  <a:pt x="113730" y="608950"/>
                </a:lnTo>
                <a:lnTo>
                  <a:pt x="150317" y="620229"/>
                </a:lnTo>
                <a:lnTo>
                  <a:pt x="191442" y="627876"/>
                </a:lnTo>
                <a:lnTo>
                  <a:pt x="234530" y="630428"/>
                </a:lnTo>
                <a:lnTo>
                  <a:pt x="282774" y="626996"/>
                </a:lnTo>
                <a:lnTo>
                  <a:pt x="326443" y="616702"/>
                </a:lnTo>
                <a:lnTo>
                  <a:pt x="365536" y="599545"/>
                </a:lnTo>
                <a:lnTo>
                  <a:pt x="400050" y="575525"/>
                </a:lnTo>
                <a:lnTo>
                  <a:pt x="428246" y="546939"/>
                </a:lnTo>
                <a:lnTo>
                  <a:pt x="460473" y="482898"/>
                </a:lnTo>
                <a:lnTo>
                  <a:pt x="464502" y="447446"/>
                </a:lnTo>
                <a:lnTo>
                  <a:pt x="463800" y="431556"/>
                </a:lnTo>
                <a:lnTo>
                  <a:pt x="453275" y="387769"/>
                </a:lnTo>
                <a:lnTo>
                  <a:pt x="435141" y="353579"/>
                </a:lnTo>
                <a:lnTo>
                  <a:pt x="406034" y="324052"/>
                </a:lnTo>
                <a:lnTo>
                  <a:pt x="373214" y="302933"/>
                </a:lnTo>
                <a:lnTo>
                  <a:pt x="362204" y="298157"/>
                </a:lnTo>
                <a:lnTo>
                  <a:pt x="377177" y="291223"/>
                </a:lnTo>
                <a:lnTo>
                  <a:pt x="410868" y="262960"/>
                </a:lnTo>
                <a:lnTo>
                  <a:pt x="433822" y="230148"/>
                </a:lnTo>
                <a:lnTo>
                  <a:pt x="446888" y="183372"/>
                </a:lnTo>
                <a:lnTo>
                  <a:pt x="447446" y="170497"/>
                </a:lnTo>
                <a:lnTo>
                  <a:pt x="443769" y="136783"/>
                </a:lnTo>
                <a:lnTo>
                  <a:pt x="414356" y="76694"/>
                </a:lnTo>
                <a:lnTo>
                  <a:pt x="356917" y="28299"/>
                </a:lnTo>
                <a:lnTo>
                  <a:pt x="320671" y="12576"/>
                </a:lnTo>
                <a:lnTo>
                  <a:pt x="279877" y="3143"/>
                </a:lnTo>
                <a:lnTo>
                  <a:pt x="234530" y="0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730496" y="1311081"/>
            <a:ext cx="1566545" cy="52963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210"/>
              </a:lnSpc>
              <a:spcBef>
                <a:spcPts val="130"/>
              </a:spcBef>
            </a:pPr>
            <a:r>
              <a:rPr lang="es-CO" sz="1100" dirty="0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Intervenidos</a:t>
            </a:r>
            <a:endParaRPr sz="1100" dirty="0">
              <a:latin typeface="TT Norms Regular" panose="02000503030000020003" pitchFamily="50" charset="0"/>
              <a:cs typeface="Lucida Sans"/>
            </a:endParaRPr>
          </a:p>
          <a:p>
            <a:pPr marL="27305">
              <a:lnSpc>
                <a:spcPts val="2770"/>
              </a:lnSpc>
            </a:pPr>
            <a:r>
              <a:rPr lang="es-CO" sz="24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19 </a:t>
            </a:r>
            <a:r>
              <a:rPr sz="24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km</a:t>
            </a:r>
            <a:endParaRPr sz="2400" dirty="0">
              <a:latin typeface="TT Norms ExtraBold" panose="02000503040000020004" pitchFamily="50" charset="0"/>
              <a:cs typeface="Tahoma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323128" y="1257097"/>
            <a:ext cx="323850" cy="323850"/>
            <a:chOff x="5884750" y="2286877"/>
            <a:chExt cx="323850" cy="323850"/>
          </a:xfrm>
        </p:grpSpPr>
        <p:sp>
          <p:nvSpPr>
            <p:cNvPr id="20" name="object 20"/>
            <p:cNvSpPr/>
            <p:nvPr/>
          </p:nvSpPr>
          <p:spPr>
            <a:xfrm>
              <a:off x="5884750" y="2286877"/>
              <a:ext cx="323850" cy="323850"/>
            </a:xfrm>
            <a:custGeom>
              <a:avLst/>
              <a:gdLst/>
              <a:ahLst/>
              <a:cxnLst/>
              <a:rect l="l" t="t" r="r" b="b"/>
              <a:pathLst>
                <a:path w="323850" h="323850">
                  <a:moveTo>
                    <a:pt x="161645" y="0"/>
                  </a:moveTo>
                  <a:lnTo>
                    <a:pt x="118671" y="5773"/>
                  </a:lnTo>
                  <a:lnTo>
                    <a:pt x="80057" y="22067"/>
                  </a:lnTo>
                  <a:lnTo>
                    <a:pt x="47342" y="47342"/>
                  </a:lnTo>
                  <a:lnTo>
                    <a:pt x="22067" y="80057"/>
                  </a:lnTo>
                  <a:lnTo>
                    <a:pt x="5773" y="118671"/>
                  </a:lnTo>
                  <a:lnTo>
                    <a:pt x="0" y="161645"/>
                  </a:lnTo>
                  <a:lnTo>
                    <a:pt x="5773" y="204619"/>
                  </a:lnTo>
                  <a:lnTo>
                    <a:pt x="22067" y="243234"/>
                  </a:lnTo>
                  <a:lnTo>
                    <a:pt x="47342" y="275948"/>
                  </a:lnTo>
                  <a:lnTo>
                    <a:pt x="80057" y="301223"/>
                  </a:lnTo>
                  <a:lnTo>
                    <a:pt x="118671" y="317517"/>
                  </a:lnTo>
                  <a:lnTo>
                    <a:pt x="161645" y="323291"/>
                  </a:lnTo>
                  <a:lnTo>
                    <a:pt x="204615" y="317517"/>
                  </a:lnTo>
                  <a:lnTo>
                    <a:pt x="243228" y="301223"/>
                  </a:lnTo>
                  <a:lnTo>
                    <a:pt x="275944" y="275948"/>
                  </a:lnTo>
                  <a:lnTo>
                    <a:pt x="301220" y="243234"/>
                  </a:lnTo>
                  <a:lnTo>
                    <a:pt x="317516" y="204619"/>
                  </a:lnTo>
                  <a:lnTo>
                    <a:pt x="323291" y="161645"/>
                  </a:lnTo>
                  <a:lnTo>
                    <a:pt x="317516" y="118671"/>
                  </a:lnTo>
                  <a:lnTo>
                    <a:pt x="301220" y="80057"/>
                  </a:lnTo>
                  <a:lnTo>
                    <a:pt x="275944" y="47342"/>
                  </a:lnTo>
                  <a:lnTo>
                    <a:pt x="243228" y="22067"/>
                  </a:lnTo>
                  <a:lnTo>
                    <a:pt x="204615" y="5773"/>
                  </a:lnTo>
                  <a:lnTo>
                    <a:pt x="161645" y="0"/>
                  </a:lnTo>
                  <a:close/>
                </a:path>
              </a:pathLst>
            </a:custGeom>
            <a:solidFill>
              <a:srgbClr val="FD8A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60098" y="2375322"/>
              <a:ext cx="80543" cy="1464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52145" y="2375322"/>
              <a:ext cx="80543" cy="146405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8958695" y="1301941"/>
            <a:ext cx="1783080" cy="51680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155"/>
              </a:lnSpc>
              <a:spcBef>
                <a:spcPts val="130"/>
              </a:spcBef>
            </a:pPr>
            <a:r>
              <a:rPr lang="es-CO" sz="1100" dirty="0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Terminados</a:t>
            </a:r>
            <a:endParaRPr sz="1100" dirty="0">
              <a:latin typeface="TT Norms Regular" panose="02000503030000020003" pitchFamily="50" charset="0"/>
              <a:cs typeface="Lucida Sans"/>
            </a:endParaRPr>
          </a:p>
          <a:p>
            <a:pPr marL="27305">
              <a:lnSpc>
                <a:spcPts val="2715"/>
              </a:lnSpc>
            </a:pPr>
            <a:r>
              <a:rPr lang="es-CO" sz="24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3</a:t>
            </a:r>
            <a:r>
              <a:rPr sz="24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 </a:t>
            </a:r>
            <a:r>
              <a:rPr lang="es-CO" sz="24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Proyectos</a:t>
            </a:r>
            <a:endParaRPr sz="2400" dirty="0">
              <a:latin typeface="TT Norms ExtraBold" panose="02000503040000020004" pitchFamily="50" charset="0"/>
              <a:cs typeface="Tahoma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8554477" y="1257097"/>
            <a:ext cx="323850" cy="323850"/>
            <a:chOff x="8116099" y="2286877"/>
            <a:chExt cx="323850" cy="323850"/>
          </a:xfrm>
        </p:grpSpPr>
        <p:sp>
          <p:nvSpPr>
            <p:cNvPr id="25" name="object 25"/>
            <p:cNvSpPr/>
            <p:nvPr/>
          </p:nvSpPr>
          <p:spPr>
            <a:xfrm>
              <a:off x="8116099" y="2286877"/>
              <a:ext cx="323850" cy="323850"/>
            </a:xfrm>
            <a:custGeom>
              <a:avLst/>
              <a:gdLst/>
              <a:ahLst/>
              <a:cxnLst/>
              <a:rect l="l" t="t" r="r" b="b"/>
              <a:pathLst>
                <a:path w="323850" h="323850">
                  <a:moveTo>
                    <a:pt x="161645" y="0"/>
                  </a:moveTo>
                  <a:lnTo>
                    <a:pt x="118671" y="5773"/>
                  </a:lnTo>
                  <a:lnTo>
                    <a:pt x="80057" y="22067"/>
                  </a:lnTo>
                  <a:lnTo>
                    <a:pt x="47342" y="47342"/>
                  </a:lnTo>
                  <a:lnTo>
                    <a:pt x="22067" y="80057"/>
                  </a:lnTo>
                  <a:lnTo>
                    <a:pt x="5773" y="118671"/>
                  </a:lnTo>
                  <a:lnTo>
                    <a:pt x="0" y="161645"/>
                  </a:lnTo>
                  <a:lnTo>
                    <a:pt x="5773" y="204619"/>
                  </a:lnTo>
                  <a:lnTo>
                    <a:pt x="22067" y="243234"/>
                  </a:lnTo>
                  <a:lnTo>
                    <a:pt x="47342" y="275948"/>
                  </a:lnTo>
                  <a:lnTo>
                    <a:pt x="80057" y="301223"/>
                  </a:lnTo>
                  <a:lnTo>
                    <a:pt x="118671" y="317517"/>
                  </a:lnTo>
                  <a:lnTo>
                    <a:pt x="161645" y="323291"/>
                  </a:lnTo>
                  <a:lnTo>
                    <a:pt x="204615" y="317517"/>
                  </a:lnTo>
                  <a:lnTo>
                    <a:pt x="243228" y="301223"/>
                  </a:lnTo>
                  <a:lnTo>
                    <a:pt x="275944" y="275948"/>
                  </a:lnTo>
                  <a:lnTo>
                    <a:pt x="301220" y="243234"/>
                  </a:lnTo>
                  <a:lnTo>
                    <a:pt x="317516" y="204619"/>
                  </a:lnTo>
                  <a:lnTo>
                    <a:pt x="323291" y="161645"/>
                  </a:lnTo>
                  <a:lnTo>
                    <a:pt x="317516" y="118671"/>
                  </a:lnTo>
                  <a:lnTo>
                    <a:pt x="301220" y="80057"/>
                  </a:lnTo>
                  <a:lnTo>
                    <a:pt x="275944" y="47342"/>
                  </a:lnTo>
                  <a:lnTo>
                    <a:pt x="243228" y="22067"/>
                  </a:lnTo>
                  <a:lnTo>
                    <a:pt x="204615" y="5773"/>
                  </a:lnTo>
                  <a:lnTo>
                    <a:pt x="161645" y="0"/>
                  </a:lnTo>
                  <a:close/>
                </a:path>
              </a:pathLst>
            </a:custGeom>
            <a:solidFill>
              <a:srgbClr val="FD8A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75160" y="2348564"/>
              <a:ext cx="206021" cy="199923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2156703" y="639032"/>
            <a:ext cx="2273300" cy="111252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 marR="5080">
              <a:lnSpc>
                <a:spcPts val="3890"/>
              </a:lnSpc>
              <a:spcBef>
                <a:spcPts val="875"/>
              </a:spcBef>
            </a:pPr>
            <a:r>
              <a:rPr sz="3850" b="1" dirty="0" err="1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Estudios</a:t>
            </a:r>
            <a:r>
              <a:rPr sz="385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  y </a:t>
            </a:r>
            <a:r>
              <a:rPr sz="3850" b="1" dirty="0" err="1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Diseños</a:t>
            </a:r>
            <a:endParaRPr sz="3850" dirty="0">
              <a:latin typeface="TT Norms ExtraBold" panose="02000503040000020004" pitchFamily="50" charset="0"/>
              <a:cs typeface="Tahoma"/>
            </a:endParaRPr>
          </a:p>
        </p:txBody>
      </p: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80467" y="355909"/>
            <a:ext cx="3502621" cy="763490"/>
          </a:xfrm>
          <a:prstGeom prst="rect">
            <a:avLst/>
          </a:prstGeom>
        </p:spPr>
      </p:pic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7053337" y="623906"/>
            <a:ext cx="300228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$</a:t>
            </a:r>
            <a:r>
              <a:rPr lang="es-CO" sz="28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13.820</a:t>
            </a:r>
            <a:r>
              <a:rPr sz="28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 </a:t>
            </a:r>
            <a:r>
              <a:rPr lang="es-CO" sz="28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Millones</a:t>
            </a:r>
            <a:endParaRPr sz="2800" dirty="0">
              <a:latin typeface="TT Norms Bold" panose="02000803040000020004" pitchFamily="50" charset="0"/>
              <a:cs typeface="Tahoma"/>
            </a:endParaRPr>
          </a:p>
        </p:txBody>
      </p:sp>
      <p:sp>
        <p:nvSpPr>
          <p:cNvPr id="30" name="object 15">
            <a:extLst>
              <a:ext uri="{FF2B5EF4-FFF2-40B4-BE49-F238E27FC236}">
                <a16:creationId xmlns:a16="http://schemas.microsoft.com/office/drawing/2014/main" id="{BD2809AB-5AB6-1044-23B6-65A301F0D27F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2">
            <a:extLst>
              <a:ext uri="{FF2B5EF4-FFF2-40B4-BE49-F238E27FC236}">
                <a16:creationId xmlns:a16="http://schemas.microsoft.com/office/drawing/2014/main" id="{85ECA70E-9EFD-8221-DC78-2A5ACF636698}"/>
              </a:ext>
            </a:extLst>
          </p:cNvPr>
          <p:cNvSpPr txBox="1">
            <a:spLocks/>
          </p:cNvSpPr>
          <p:nvPr/>
        </p:nvSpPr>
        <p:spPr>
          <a:xfrm>
            <a:off x="10497949" y="6088603"/>
            <a:ext cx="1096529" cy="40677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1200" spc="-30">
                <a:latin typeface="TT Norms Bold" panose="02000803040000020004"/>
                <a:cs typeface="Tahoma"/>
              </a:rPr>
              <a:t>Estudios y Diseños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sp>
        <p:nvSpPr>
          <p:cNvPr id="36" name="Rectángulo: esquinas redondeadas 35">
            <a:extLst>
              <a:ext uri="{FF2B5EF4-FFF2-40B4-BE49-F238E27FC236}">
                <a16:creationId xmlns:a16="http://schemas.microsoft.com/office/drawing/2014/main" id="{93FC0BD0-E1E6-5C2E-7E68-52514CD19F09}"/>
              </a:ext>
            </a:extLst>
          </p:cNvPr>
          <p:cNvSpPr/>
          <p:nvPr/>
        </p:nvSpPr>
        <p:spPr>
          <a:xfrm>
            <a:off x="7380520" y="365434"/>
            <a:ext cx="1770575" cy="199132"/>
          </a:xfrm>
          <a:prstGeom prst="roundRect">
            <a:avLst>
              <a:gd name="adj" fmla="val 28510"/>
            </a:avLst>
          </a:prstGeom>
          <a:solidFill>
            <a:srgbClr val="1C3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b="1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Inversión Total</a:t>
            </a:r>
            <a:endParaRPr lang="es-CO" sz="1050" b="1">
              <a:solidFill>
                <a:srgbClr val="FFFFFF"/>
              </a:solidFill>
              <a:latin typeface="TT Norms Bold" panose="02000803040000020004" pitchFamily="50" charset="0"/>
              <a:cs typeface="Tahoma"/>
            </a:endParaRPr>
          </a:p>
        </p:txBody>
      </p:sp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9041D2BF-CB9E-1C8E-9C4F-D94D5F138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15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id="{5D3DDAA6-D713-2D3D-44B0-B5E29C138D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207493"/>
              </p:ext>
            </p:extLst>
          </p:nvPr>
        </p:nvGraphicFramePr>
        <p:xfrm>
          <a:off x="516000" y="2899861"/>
          <a:ext cx="11160000" cy="1701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Worksheet" r:id="rId7" imgW="11940363" imgH="1821117" progId="Excel.Sheet.12">
                  <p:link updateAutomatic="1"/>
                </p:oleObj>
              </mc:Choice>
              <mc:Fallback>
                <p:oleObj name="Worksheet" r:id="rId7" imgW="11940363" imgH="1821117" progId="Excel.Sheet.12">
                  <p:link updateAutomatic="1"/>
                  <p:pic>
                    <p:nvPicPr>
                      <p:cNvPr id="11" name="Objeto 10">
                        <a:extLst>
                          <a:ext uri="{FF2B5EF4-FFF2-40B4-BE49-F238E27FC236}">
                            <a16:creationId xmlns:a16="http://schemas.microsoft.com/office/drawing/2014/main" id="{5D3DDAA6-D713-2D3D-44B0-B5E29C138D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6000" y="2899861"/>
                        <a:ext cx="11160000" cy="17019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18">
            <a:extLst>
              <a:ext uri="{FF2B5EF4-FFF2-40B4-BE49-F238E27FC236}">
                <a16:creationId xmlns:a16="http://schemas.microsoft.com/office/drawing/2014/main" id="{B150082F-35E5-C981-0BD0-B471B3872F34}"/>
              </a:ext>
            </a:extLst>
          </p:cNvPr>
          <p:cNvSpPr txBox="1">
            <a:spLocks/>
          </p:cNvSpPr>
          <p:nvPr/>
        </p:nvSpPr>
        <p:spPr>
          <a:xfrm>
            <a:off x="1289221" y="1434799"/>
            <a:ext cx="280606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s-ES" sz="4000" b="1">
                <a:latin typeface="Work Sans ExtraBold" pitchFamily="2" charset="0"/>
              </a:rPr>
              <a:t>Índice</a:t>
            </a:r>
          </a:p>
        </p:txBody>
      </p:sp>
      <p:sp>
        <p:nvSpPr>
          <p:cNvPr id="3" name="object 3"/>
          <p:cNvSpPr/>
          <p:nvPr/>
        </p:nvSpPr>
        <p:spPr>
          <a:xfrm>
            <a:off x="6096063" y="0"/>
            <a:ext cx="6096635" cy="6858000"/>
          </a:xfrm>
          <a:custGeom>
            <a:avLst/>
            <a:gdLst/>
            <a:ahLst/>
            <a:cxnLst/>
            <a:rect l="l" t="t" r="r" b="b"/>
            <a:pathLst>
              <a:path w="6096634" h="6858000">
                <a:moveTo>
                  <a:pt x="6096050" y="0"/>
                </a:moveTo>
                <a:lnTo>
                  <a:pt x="0" y="0"/>
                </a:lnTo>
                <a:lnTo>
                  <a:pt x="0" y="6858000"/>
                </a:lnTo>
                <a:lnTo>
                  <a:pt x="6096050" y="6858000"/>
                </a:lnTo>
                <a:lnTo>
                  <a:pt x="6096050" y="0"/>
                </a:lnTo>
                <a:close/>
              </a:path>
            </a:pathLst>
          </a:custGeom>
          <a:solidFill>
            <a:srgbClr val="1C38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453116" y="1430517"/>
            <a:ext cx="1311275" cy="680085"/>
          </a:xfrm>
          <a:custGeom>
            <a:avLst/>
            <a:gdLst/>
            <a:ahLst/>
            <a:cxnLst/>
            <a:rect l="l" t="t" r="r" b="b"/>
            <a:pathLst>
              <a:path w="1311275" h="680085">
                <a:moveTo>
                  <a:pt x="418388" y="339966"/>
                </a:moveTo>
                <a:lnTo>
                  <a:pt x="229400" y="27266"/>
                </a:lnTo>
                <a:lnTo>
                  <a:pt x="194360" y="1879"/>
                </a:lnTo>
                <a:lnTo>
                  <a:pt x="179590" y="0"/>
                </a:lnTo>
                <a:lnTo>
                  <a:pt x="59220" y="0"/>
                </a:lnTo>
                <a:lnTo>
                  <a:pt x="28181" y="8686"/>
                </a:lnTo>
                <a:lnTo>
                  <a:pt x="7353" y="30746"/>
                </a:lnTo>
                <a:lnTo>
                  <a:pt x="0" y="60172"/>
                </a:lnTo>
                <a:lnTo>
                  <a:pt x="9410" y="90995"/>
                </a:lnTo>
                <a:lnTo>
                  <a:pt x="148310" y="308089"/>
                </a:lnTo>
                <a:lnTo>
                  <a:pt x="155308" y="323519"/>
                </a:lnTo>
                <a:lnTo>
                  <a:pt x="157632" y="339966"/>
                </a:lnTo>
                <a:lnTo>
                  <a:pt x="155308" y="356412"/>
                </a:lnTo>
                <a:lnTo>
                  <a:pt x="148310" y="371830"/>
                </a:lnTo>
                <a:lnTo>
                  <a:pt x="9410" y="588924"/>
                </a:lnTo>
                <a:lnTo>
                  <a:pt x="0" y="619747"/>
                </a:lnTo>
                <a:lnTo>
                  <a:pt x="7353" y="649185"/>
                </a:lnTo>
                <a:lnTo>
                  <a:pt x="28181" y="671245"/>
                </a:lnTo>
                <a:lnTo>
                  <a:pt x="59220" y="679919"/>
                </a:lnTo>
                <a:lnTo>
                  <a:pt x="179590" y="679919"/>
                </a:lnTo>
                <a:lnTo>
                  <a:pt x="219875" y="664083"/>
                </a:lnTo>
                <a:lnTo>
                  <a:pt x="409067" y="371830"/>
                </a:lnTo>
                <a:lnTo>
                  <a:pt x="416064" y="356412"/>
                </a:lnTo>
                <a:lnTo>
                  <a:pt x="418388" y="339966"/>
                </a:lnTo>
                <a:close/>
              </a:path>
              <a:path w="1311275" h="680085">
                <a:moveTo>
                  <a:pt x="939939" y="339966"/>
                </a:moveTo>
                <a:lnTo>
                  <a:pt x="750938" y="27266"/>
                </a:lnTo>
                <a:lnTo>
                  <a:pt x="715899" y="1879"/>
                </a:lnTo>
                <a:lnTo>
                  <a:pt x="701128" y="0"/>
                </a:lnTo>
                <a:lnTo>
                  <a:pt x="580758" y="0"/>
                </a:lnTo>
                <a:lnTo>
                  <a:pt x="549732" y="8686"/>
                </a:lnTo>
                <a:lnTo>
                  <a:pt x="528891" y="30746"/>
                </a:lnTo>
                <a:lnTo>
                  <a:pt x="521538" y="60172"/>
                </a:lnTo>
                <a:lnTo>
                  <a:pt x="530948" y="90995"/>
                </a:lnTo>
                <a:lnTo>
                  <a:pt x="669848" y="308089"/>
                </a:lnTo>
                <a:lnTo>
                  <a:pt x="676846" y="323519"/>
                </a:lnTo>
                <a:lnTo>
                  <a:pt x="679183" y="339966"/>
                </a:lnTo>
                <a:lnTo>
                  <a:pt x="676846" y="356412"/>
                </a:lnTo>
                <a:lnTo>
                  <a:pt x="669848" y="371830"/>
                </a:lnTo>
                <a:lnTo>
                  <a:pt x="530948" y="588924"/>
                </a:lnTo>
                <a:lnTo>
                  <a:pt x="521538" y="619747"/>
                </a:lnTo>
                <a:lnTo>
                  <a:pt x="528891" y="649185"/>
                </a:lnTo>
                <a:lnTo>
                  <a:pt x="549732" y="671245"/>
                </a:lnTo>
                <a:lnTo>
                  <a:pt x="580758" y="679919"/>
                </a:lnTo>
                <a:lnTo>
                  <a:pt x="701128" y="679919"/>
                </a:lnTo>
                <a:lnTo>
                  <a:pt x="741413" y="664083"/>
                </a:lnTo>
                <a:lnTo>
                  <a:pt x="930605" y="371830"/>
                </a:lnTo>
                <a:lnTo>
                  <a:pt x="937602" y="356412"/>
                </a:lnTo>
                <a:lnTo>
                  <a:pt x="939939" y="339966"/>
                </a:lnTo>
                <a:close/>
              </a:path>
              <a:path w="1311275" h="680085">
                <a:moveTo>
                  <a:pt x="1311224" y="87833"/>
                </a:moveTo>
                <a:lnTo>
                  <a:pt x="1272476" y="27266"/>
                </a:lnTo>
                <a:lnTo>
                  <a:pt x="1237437" y="1879"/>
                </a:lnTo>
                <a:lnTo>
                  <a:pt x="1222679" y="12"/>
                </a:lnTo>
                <a:lnTo>
                  <a:pt x="1102296" y="12"/>
                </a:lnTo>
                <a:lnTo>
                  <a:pt x="1071270" y="8686"/>
                </a:lnTo>
                <a:lnTo>
                  <a:pt x="1050429" y="30746"/>
                </a:lnTo>
                <a:lnTo>
                  <a:pt x="1043076" y="60172"/>
                </a:lnTo>
                <a:lnTo>
                  <a:pt x="1052487" y="90995"/>
                </a:lnTo>
                <a:lnTo>
                  <a:pt x="1191387" y="308089"/>
                </a:lnTo>
                <a:lnTo>
                  <a:pt x="1198384" y="323519"/>
                </a:lnTo>
                <a:lnTo>
                  <a:pt x="1200721" y="339966"/>
                </a:lnTo>
                <a:lnTo>
                  <a:pt x="1198384" y="356412"/>
                </a:lnTo>
                <a:lnTo>
                  <a:pt x="1191387" y="371830"/>
                </a:lnTo>
                <a:lnTo>
                  <a:pt x="1052487" y="588924"/>
                </a:lnTo>
                <a:lnTo>
                  <a:pt x="1043076" y="619747"/>
                </a:lnTo>
                <a:lnTo>
                  <a:pt x="1050429" y="649185"/>
                </a:lnTo>
                <a:lnTo>
                  <a:pt x="1071270" y="671245"/>
                </a:lnTo>
                <a:lnTo>
                  <a:pt x="1102296" y="679919"/>
                </a:lnTo>
                <a:lnTo>
                  <a:pt x="1222667" y="679919"/>
                </a:lnTo>
                <a:lnTo>
                  <a:pt x="1262951" y="664083"/>
                </a:lnTo>
                <a:lnTo>
                  <a:pt x="1311224" y="592086"/>
                </a:lnTo>
                <a:lnTo>
                  <a:pt x="1311224" y="87833"/>
                </a:lnTo>
                <a:close/>
              </a:path>
            </a:pathLst>
          </a:custGeom>
          <a:solidFill>
            <a:srgbClr val="1C386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10769"/>
            <a:ext cx="292735" cy="680085"/>
          </a:xfrm>
          <a:custGeom>
            <a:avLst/>
            <a:gdLst/>
            <a:ahLst/>
            <a:cxnLst/>
            <a:rect l="l" t="t" r="r" b="b"/>
            <a:pathLst>
              <a:path w="292735" h="680085">
                <a:moveTo>
                  <a:pt x="53629" y="0"/>
                </a:moveTo>
                <a:lnTo>
                  <a:pt x="0" y="0"/>
                </a:lnTo>
                <a:lnTo>
                  <a:pt x="0" y="273158"/>
                </a:lnTo>
                <a:lnTo>
                  <a:pt x="22349" y="308089"/>
                </a:lnTo>
                <a:lnTo>
                  <a:pt x="29343" y="323513"/>
                </a:lnTo>
                <a:lnTo>
                  <a:pt x="31674" y="339959"/>
                </a:lnTo>
                <a:lnTo>
                  <a:pt x="29343" y="356406"/>
                </a:lnTo>
                <a:lnTo>
                  <a:pt x="22349" y="371830"/>
                </a:lnTo>
                <a:lnTo>
                  <a:pt x="0" y="406761"/>
                </a:lnTo>
                <a:lnTo>
                  <a:pt x="0" y="679919"/>
                </a:lnTo>
                <a:lnTo>
                  <a:pt x="53629" y="679919"/>
                </a:lnTo>
                <a:lnTo>
                  <a:pt x="68391" y="678049"/>
                </a:lnTo>
                <a:lnTo>
                  <a:pt x="103438" y="652653"/>
                </a:lnTo>
                <a:lnTo>
                  <a:pt x="283105" y="371830"/>
                </a:lnTo>
                <a:lnTo>
                  <a:pt x="292430" y="339959"/>
                </a:lnTo>
                <a:lnTo>
                  <a:pt x="290099" y="323513"/>
                </a:lnTo>
                <a:lnTo>
                  <a:pt x="103438" y="27266"/>
                </a:lnTo>
                <a:lnTo>
                  <a:pt x="68391" y="1870"/>
                </a:lnTo>
                <a:lnTo>
                  <a:pt x="53629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5580" y="5710769"/>
            <a:ext cx="418465" cy="680085"/>
          </a:xfrm>
          <a:custGeom>
            <a:avLst/>
            <a:gdLst/>
            <a:ahLst/>
            <a:cxnLst/>
            <a:rect l="l" t="t" r="r" b="b"/>
            <a:pathLst>
              <a:path w="418465" h="680085">
                <a:moveTo>
                  <a:pt x="179586" y="0"/>
                </a:moveTo>
                <a:lnTo>
                  <a:pt x="59216" y="0"/>
                </a:lnTo>
                <a:lnTo>
                  <a:pt x="28182" y="8683"/>
                </a:lnTo>
                <a:lnTo>
                  <a:pt x="7351" y="30738"/>
                </a:lnTo>
                <a:lnTo>
                  <a:pt x="0" y="60173"/>
                </a:lnTo>
                <a:lnTo>
                  <a:pt x="9406" y="90995"/>
                </a:lnTo>
                <a:lnTo>
                  <a:pt x="148306" y="308089"/>
                </a:lnTo>
                <a:lnTo>
                  <a:pt x="155300" y="323513"/>
                </a:lnTo>
                <a:lnTo>
                  <a:pt x="157631" y="339959"/>
                </a:lnTo>
                <a:lnTo>
                  <a:pt x="155300" y="356406"/>
                </a:lnTo>
                <a:lnTo>
                  <a:pt x="148306" y="371830"/>
                </a:lnTo>
                <a:lnTo>
                  <a:pt x="9406" y="588924"/>
                </a:lnTo>
                <a:lnTo>
                  <a:pt x="0" y="619746"/>
                </a:lnTo>
                <a:lnTo>
                  <a:pt x="7351" y="649181"/>
                </a:lnTo>
                <a:lnTo>
                  <a:pt x="28182" y="671236"/>
                </a:lnTo>
                <a:lnTo>
                  <a:pt x="59216" y="679919"/>
                </a:lnTo>
                <a:lnTo>
                  <a:pt x="179586" y="679919"/>
                </a:lnTo>
                <a:lnTo>
                  <a:pt x="219863" y="664082"/>
                </a:lnTo>
                <a:lnTo>
                  <a:pt x="409063" y="371830"/>
                </a:lnTo>
                <a:lnTo>
                  <a:pt x="418388" y="339959"/>
                </a:lnTo>
                <a:lnTo>
                  <a:pt x="416056" y="323513"/>
                </a:lnTo>
                <a:lnTo>
                  <a:pt x="229396" y="27266"/>
                </a:lnTo>
                <a:lnTo>
                  <a:pt x="194349" y="1870"/>
                </a:lnTo>
                <a:lnTo>
                  <a:pt x="179586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7114" y="5710769"/>
            <a:ext cx="418465" cy="680085"/>
          </a:xfrm>
          <a:custGeom>
            <a:avLst/>
            <a:gdLst/>
            <a:ahLst/>
            <a:cxnLst/>
            <a:rect l="l" t="t" r="r" b="b"/>
            <a:pathLst>
              <a:path w="418465" h="680085">
                <a:moveTo>
                  <a:pt x="179592" y="0"/>
                </a:moveTo>
                <a:lnTo>
                  <a:pt x="59221" y="0"/>
                </a:lnTo>
                <a:lnTo>
                  <a:pt x="28186" y="8683"/>
                </a:lnTo>
                <a:lnTo>
                  <a:pt x="7351" y="30738"/>
                </a:lnTo>
                <a:lnTo>
                  <a:pt x="0" y="60173"/>
                </a:lnTo>
                <a:lnTo>
                  <a:pt x="9412" y="90995"/>
                </a:lnTo>
                <a:lnTo>
                  <a:pt x="148312" y="308089"/>
                </a:lnTo>
                <a:lnTo>
                  <a:pt x="155305" y="323513"/>
                </a:lnTo>
                <a:lnTo>
                  <a:pt x="157637" y="339959"/>
                </a:lnTo>
                <a:lnTo>
                  <a:pt x="155305" y="356406"/>
                </a:lnTo>
                <a:lnTo>
                  <a:pt x="148312" y="371830"/>
                </a:lnTo>
                <a:lnTo>
                  <a:pt x="9412" y="588924"/>
                </a:lnTo>
                <a:lnTo>
                  <a:pt x="5" y="619746"/>
                </a:lnTo>
                <a:lnTo>
                  <a:pt x="7356" y="649181"/>
                </a:lnTo>
                <a:lnTo>
                  <a:pt x="28187" y="671236"/>
                </a:lnTo>
                <a:lnTo>
                  <a:pt x="59221" y="679919"/>
                </a:lnTo>
                <a:lnTo>
                  <a:pt x="179592" y="679919"/>
                </a:lnTo>
                <a:lnTo>
                  <a:pt x="219868" y="664082"/>
                </a:lnTo>
                <a:lnTo>
                  <a:pt x="409068" y="371830"/>
                </a:lnTo>
                <a:lnTo>
                  <a:pt x="418393" y="339959"/>
                </a:lnTo>
                <a:lnTo>
                  <a:pt x="416062" y="323513"/>
                </a:lnTo>
                <a:lnTo>
                  <a:pt x="229401" y="27266"/>
                </a:lnTo>
                <a:lnTo>
                  <a:pt x="194354" y="1870"/>
                </a:lnTo>
                <a:lnTo>
                  <a:pt x="179592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47571" y="3258550"/>
            <a:ext cx="771525" cy="470534"/>
          </a:xfrm>
          <a:custGeom>
            <a:avLst/>
            <a:gdLst/>
            <a:ahLst/>
            <a:cxnLst/>
            <a:rect l="l" t="t" r="r" b="b"/>
            <a:pathLst>
              <a:path w="771525" h="470535">
                <a:moveTo>
                  <a:pt x="393776" y="235026"/>
                </a:moveTo>
                <a:lnTo>
                  <a:pt x="390156" y="185369"/>
                </a:lnTo>
                <a:lnTo>
                  <a:pt x="379310" y="140538"/>
                </a:lnTo>
                <a:lnTo>
                  <a:pt x="361238" y="100571"/>
                </a:lnTo>
                <a:lnTo>
                  <a:pt x="335953" y="65430"/>
                </a:lnTo>
                <a:lnTo>
                  <a:pt x="305574" y="36804"/>
                </a:lnTo>
                <a:lnTo>
                  <a:pt x="273164" y="16916"/>
                </a:lnTo>
                <a:lnTo>
                  <a:pt x="273164" y="235026"/>
                </a:lnTo>
                <a:lnTo>
                  <a:pt x="271767" y="264325"/>
                </a:lnTo>
                <a:lnTo>
                  <a:pt x="260604" y="311683"/>
                </a:lnTo>
                <a:lnTo>
                  <a:pt x="239090" y="343928"/>
                </a:lnTo>
                <a:lnTo>
                  <a:pt x="196888" y="362153"/>
                </a:lnTo>
                <a:lnTo>
                  <a:pt x="181648" y="360133"/>
                </a:lnTo>
                <a:lnTo>
                  <a:pt x="142938" y="329742"/>
                </a:lnTo>
                <a:lnTo>
                  <a:pt x="126187" y="289877"/>
                </a:lnTo>
                <a:lnTo>
                  <a:pt x="120611" y="235026"/>
                </a:lnTo>
                <a:lnTo>
                  <a:pt x="121996" y="205752"/>
                </a:lnTo>
                <a:lnTo>
                  <a:pt x="133159" y="158470"/>
                </a:lnTo>
                <a:lnTo>
                  <a:pt x="154673" y="126352"/>
                </a:lnTo>
                <a:lnTo>
                  <a:pt x="196888" y="108216"/>
                </a:lnTo>
                <a:lnTo>
                  <a:pt x="212115" y="110236"/>
                </a:lnTo>
                <a:lnTo>
                  <a:pt x="250837" y="140462"/>
                </a:lnTo>
                <a:lnTo>
                  <a:pt x="267576" y="180238"/>
                </a:lnTo>
                <a:lnTo>
                  <a:pt x="273164" y="235026"/>
                </a:lnTo>
                <a:lnTo>
                  <a:pt x="273164" y="16916"/>
                </a:lnTo>
                <a:lnTo>
                  <a:pt x="272262" y="16357"/>
                </a:lnTo>
                <a:lnTo>
                  <a:pt x="236042" y="4089"/>
                </a:lnTo>
                <a:lnTo>
                  <a:pt x="196888" y="0"/>
                </a:lnTo>
                <a:lnTo>
                  <a:pt x="157721" y="4089"/>
                </a:lnTo>
                <a:lnTo>
                  <a:pt x="121500" y="16357"/>
                </a:lnTo>
                <a:lnTo>
                  <a:pt x="88188" y="36804"/>
                </a:lnTo>
                <a:lnTo>
                  <a:pt x="57823" y="65430"/>
                </a:lnTo>
                <a:lnTo>
                  <a:pt x="32524" y="100571"/>
                </a:lnTo>
                <a:lnTo>
                  <a:pt x="14452" y="140538"/>
                </a:lnTo>
                <a:lnTo>
                  <a:pt x="3606" y="185369"/>
                </a:lnTo>
                <a:lnTo>
                  <a:pt x="0" y="235026"/>
                </a:lnTo>
                <a:lnTo>
                  <a:pt x="3606" y="284695"/>
                </a:lnTo>
                <a:lnTo>
                  <a:pt x="14452" y="329526"/>
                </a:lnTo>
                <a:lnTo>
                  <a:pt x="32524" y="369493"/>
                </a:lnTo>
                <a:lnTo>
                  <a:pt x="57823" y="404622"/>
                </a:lnTo>
                <a:lnTo>
                  <a:pt x="88188" y="433260"/>
                </a:lnTo>
                <a:lnTo>
                  <a:pt x="121500" y="453707"/>
                </a:lnTo>
                <a:lnTo>
                  <a:pt x="157721" y="465963"/>
                </a:lnTo>
                <a:lnTo>
                  <a:pt x="196888" y="470052"/>
                </a:lnTo>
                <a:lnTo>
                  <a:pt x="236042" y="465963"/>
                </a:lnTo>
                <a:lnTo>
                  <a:pt x="272262" y="453707"/>
                </a:lnTo>
                <a:lnTo>
                  <a:pt x="305574" y="433260"/>
                </a:lnTo>
                <a:lnTo>
                  <a:pt x="335953" y="404622"/>
                </a:lnTo>
                <a:lnTo>
                  <a:pt x="361238" y="369493"/>
                </a:lnTo>
                <a:lnTo>
                  <a:pt x="364553" y="362153"/>
                </a:lnTo>
                <a:lnTo>
                  <a:pt x="379310" y="329526"/>
                </a:lnTo>
                <a:lnTo>
                  <a:pt x="390156" y="284695"/>
                </a:lnTo>
                <a:lnTo>
                  <a:pt x="393776" y="235026"/>
                </a:lnTo>
                <a:close/>
              </a:path>
              <a:path w="771525" h="470535">
                <a:moveTo>
                  <a:pt x="771423" y="146037"/>
                </a:moveTo>
                <a:lnTo>
                  <a:pt x="759993" y="89801"/>
                </a:lnTo>
                <a:lnTo>
                  <a:pt x="725690" y="42633"/>
                </a:lnTo>
                <a:lnTo>
                  <a:pt x="673785" y="10668"/>
                </a:lnTo>
                <a:lnTo>
                  <a:pt x="609574" y="0"/>
                </a:lnTo>
                <a:lnTo>
                  <a:pt x="591743" y="736"/>
                </a:lnTo>
                <a:lnTo>
                  <a:pt x="541985" y="11785"/>
                </a:lnTo>
                <a:lnTo>
                  <a:pt x="502589" y="30861"/>
                </a:lnTo>
                <a:lnTo>
                  <a:pt x="468274" y="61582"/>
                </a:lnTo>
                <a:lnTo>
                  <a:pt x="443547" y="96431"/>
                </a:lnTo>
                <a:lnTo>
                  <a:pt x="438111" y="108216"/>
                </a:lnTo>
                <a:lnTo>
                  <a:pt x="539813" y="155651"/>
                </a:lnTo>
                <a:lnTo>
                  <a:pt x="544766" y="145415"/>
                </a:lnTo>
                <a:lnTo>
                  <a:pt x="547966" y="140423"/>
                </a:lnTo>
                <a:lnTo>
                  <a:pt x="579577" y="117055"/>
                </a:lnTo>
                <a:lnTo>
                  <a:pt x="596861" y="114414"/>
                </a:lnTo>
                <a:lnTo>
                  <a:pt x="617753" y="116992"/>
                </a:lnTo>
                <a:lnTo>
                  <a:pt x="632675" y="124726"/>
                </a:lnTo>
                <a:lnTo>
                  <a:pt x="641629" y="137617"/>
                </a:lnTo>
                <a:lnTo>
                  <a:pt x="644613" y="155651"/>
                </a:lnTo>
                <a:lnTo>
                  <a:pt x="643915" y="163474"/>
                </a:lnTo>
                <a:lnTo>
                  <a:pt x="620547" y="199834"/>
                </a:lnTo>
                <a:lnTo>
                  <a:pt x="553681" y="246938"/>
                </a:lnTo>
                <a:lnTo>
                  <a:pt x="542912" y="255028"/>
                </a:lnTo>
                <a:lnTo>
                  <a:pt x="510806" y="283425"/>
                </a:lnTo>
                <a:lnTo>
                  <a:pt x="481685" y="316725"/>
                </a:lnTo>
                <a:lnTo>
                  <a:pt x="458393" y="359549"/>
                </a:lnTo>
                <a:lnTo>
                  <a:pt x="444004" y="415417"/>
                </a:lnTo>
                <a:lnTo>
                  <a:pt x="441210" y="457339"/>
                </a:lnTo>
                <a:lnTo>
                  <a:pt x="771423" y="457339"/>
                </a:lnTo>
                <a:lnTo>
                  <a:pt x="771423" y="342925"/>
                </a:lnTo>
                <a:lnTo>
                  <a:pt x="606475" y="342925"/>
                </a:lnTo>
                <a:lnTo>
                  <a:pt x="612902" y="334987"/>
                </a:lnTo>
                <a:lnTo>
                  <a:pt x="662597" y="294792"/>
                </a:lnTo>
                <a:lnTo>
                  <a:pt x="694702" y="272630"/>
                </a:lnTo>
                <a:lnTo>
                  <a:pt x="705142" y="264833"/>
                </a:lnTo>
                <a:lnTo>
                  <a:pt x="735368" y="238480"/>
                </a:lnTo>
                <a:lnTo>
                  <a:pt x="758710" y="204177"/>
                </a:lnTo>
                <a:lnTo>
                  <a:pt x="770623" y="161772"/>
                </a:lnTo>
                <a:lnTo>
                  <a:pt x="771423" y="146037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45666" y="4171924"/>
            <a:ext cx="775335" cy="470534"/>
          </a:xfrm>
          <a:custGeom>
            <a:avLst/>
            <a:gdLst/>
            <a:ahLst/>
            <a:cxnLst/>
            <a:rect l="l" t="t" r="r" b="b"/>
            <a:pathLst>
              <a:path w="775335" h="470535">
                <a:moveTo>
                  <a:pt x="393776" y="235026"/>
                </a:moveTo>
                <a:lnTo>
                  <a:pt x="390169" y="185369"/>
                </a:lnTo>
                <a:lnTo>
                  <a:pt x="379323" y="140538"/>
                </a:lnTo>
                <a:lnTo>
                  <a:pt x="364705" y="108216"/>
                </a:lnTo>
                <a:lnTo>
                  <a:pt x="361251" y="100571"/>
                </a:lnTo>
                <a:lnTo>
                  <a:pt x="335940" y="65430"/>
                </a:lnTo>
                <a:lnTo>
                  <a:pt x="305574" y="36804"/>
                </a:lnTo>
                <a:lnTo>
                  <a:pt x="273164" y="16903"/>
                </a:lnTo>
                <a:lnTo>
                  <a:pt x="273164" y="235026"/>
                </a:lnTo>
                <a:lnTo>
                  <a:pt x="271767" y="264325"/>
                </a:lnTo>
                <a:lnTo>
                  <a:pt x="260604" y="311683"/>
                </a:lnTo>
                <a:lnTo>
                  <a:pt x="239102" y="343928"/>
                </a:lnTo>
                <a:lnTo>
                  <a:pt x="196888" y="362153"/>
                </a:lnTo>
                <a:lnTo>
                  <a:pt x="181660" y="360133"/>
                </a:lnTo>
                <a:lnTo>
                  <a:pt x="142938" y="329742"/>
                </a:lnTo>
                <a:lnTo>
                  <a:pt x="126199" y="289877"/>
                </a:lnTo>
                <a:lnTo>
                  <a:pt x="120611" y="235026"/>
                </a:lnTo>
                <a:lnTo>
                  <a:pt x="122008" y="205752"/>
                </a:lnTo>
                <a:lnTo>
                  <a:pt x="133172" y="158470"/>
                </a:lnTo>
                <a:lnTo>
                  <a:pt x="154686" y="126352"/>
                </a:lnTo>
                <a:lnTo>
                  <a:pt x="196888" y="108216"/>
                </a:lnTo>
                <a:lnTo>
                  <a:pt x="212128" y="110236"/>
                </a:lnTo>
                <a:lnTo>
                  <a:pt x="250837" y="140462"/>
                </a:lnTo>
                <a:lnTo>
                  <a:pt x="267589" y="180225"/>
                </a:lnTo>
                <a:lnTo>
                  <a:pt x="273164" y="235026"/>
                </a:lnTo>
                <a:lnTo>
                  <a:pt x="273164" y="16903"/>
                </a:lnTo>
                <a:lnTo>
                  <a:pt x="272275" y="16357"/>
                </a:lnTo>
                <a:lnTo>
                  <a:pt x="236054" y="4089"/>
                </a:lnTo>
                <a:lnTo>
                  <a:pt x="196888" y="0"/>
                </a:lnTo>
                <a:lnTo>
                  <a:pt x="157734" y="4089"/>
                </a:lnTo>
                <a:lnTo>
                  <a:pt x="121513" y="16357"/>
                </a:lnTo>
                <a:lnTo>
                  <a:pt x="88214" y="36804"/>
                </a:lnTo>
                <a:lnTo>
                  <a:pt x="57835" y="65430"/>
                </a:lnTo>
                <a:lnTo>
                  <a:pt x="32537" y="100571"/>
                </a:lnTo>
                <a:lnTo>
                  <a:pt x="14465" y="140538"/>
                </a:lnTo>
                <a:lnTo>
                  <a:pt x="3619" y="185369"/>
                </a:lnTo>
                <a:lnTo>
                  <a:pt x="0" y="235026"/>
                </a:lnTo>
                <a:lnTo>
                  <a:pt x="3619" y="284695"/>
                </a:lnTo>
                <a:lnTo>
                  <a:pt x="14465" y="329526"/>
                </a:lnTo>
                <a:lnTo>
                  <a:pt x="32537" y="369493"/>
                </a:lnTo>
                <a:lnTo>
                  <a:pt x="57835" y="404622"/>
                </a:lnTo>
                <a:lnTo>
                  <a:pt x="88214" y="433260"/>
                </a:lnTo>
                <a:lnTo>
                  <a:pt x="121513" y="453707"/>
                </a:lnTo>
                <a:lnTo>
                  <a:pt x="157734" y="465963"/>
                </a:lnTo>
                <a:lnTo>
                  <a:pt x="196888" y="470052"/>
                </a:lnTo>
                <a:lnTo>
                  <a:pt x="236054" y="465963"/>
                </a:lnTo>
                <a:lnTo>
                  <a:pt x="272275" y="453707"/>
                </a:lnTo>
                <a:lnTo>
                  <a:pt x="305574" y="433260"/>
                </a:lnTo>
                <a:lnTo>
                  <a:pt x="335940" y="404622"/>
                </a:lnTo>
                <a:lnTo>
                  <a:pt x="361251" y="369493"/>
                </a:lnTo>
                <a:lnTo>
                  <a:pt x="364566" y="362153"/>
                </a:lnTo>
                <a:lnTo>
                  <a:pt x="379323" y="329526"/>
                </a:lnTo>
                <a:lnTo>
                  <a:pt x="390169" y="284695"/>
                </a:lnTo>
                <a:lnTo>
                  <a:pt x="393776" y="235026"/>
                </a:lnTo>
                <a:close/>
              </a:path>
              <a:path w="775335" h="470535">
                <a:moveTo>
                  <a:pt x="774839" y="333629"/>
                </a:moveTo>
                <a:lnTo>
                  <a:pt x="766470" y="289128"/>
                </a:lnTo>
                <a:lnTo>
                  <a:pt x="742797" y="251790"/>
                </a:lnTo>
                <a:lnTo>
                  <a:pt x="710196" y="227431"/>
                </a:lnTo>
                <a:lnTo>
                  <a:pt x="698576" y="222326"/>
                </a:lnTo>
                <a:lnTo>
                  <a:pt x="709726" y="217157"/>
                </a:lnTo>
                <a:lnTo>
                  <a:pt x="739495" y="191008"/>
                </a:lnTo>
                <a:lnTo>
                  <a:pt x="758380" y="154952"/>
                </a:lnTo>
                <a:lnTo>
                  <a:pt x="762127" y="127139"/>
                </a:lnTo>
                <a:lnTo>
                  <a:pt x="759383" y="101993"/>
                </a:lnTo>
                <a:lnTo>
                  <a:pt x="737450" y="57200"/>
                </a:lnTo>
                <a:lnTo>
                  <a:pt x="694626" y="21107"/>
                </a:lnTo>
                <a:lnTo>
                  <a:pt x="637184" y="2349"/>
                </a:lnTo>
                <a:lnTo>
                  <a:pt x="603377" y="12"/>
                </a:lnTo>
                <a:lnTo>
                  <a:pt x="587933" y="469"/>
                </a:lnTo>
                <a:lnTo>
                  <a:pt x="544156" y="7454"/>
                </a:lnTo>
                <a:lnTo>
                  <a:pt x="499516" y="23418"/>
                </a:lnTo>
                <a:lnTo>
                  <a:pt x="458736" y="51574"/>
                </a:lnTo>
                <a:lnTo>
                  <a:pt x="444627" y="66675"/>
                </a:lnTo>
                <a:lnTo>
                  <a:pt x="514400" y="136740"/>
                </a:lnTo>
                <a:lnTo>
                  <a:pt x="527443" y="123888"/>
                </a:lnTo>
                <a:lnTo>
                  <a:pt x="533425" y="119418"/>
                </a:lnTo>
                <a:lnTo>
                  <a:pt x="577557" y="102260"/>
                </a:lnTo>
                <a:lnTo>
                  <a:pt x="587260" y="101714"/>
                </a:lnTo>
                <a:lnTo>
                  <a:pt x="597306" y="102463"/>
                </a:lnTo>
                <a:lnTo>
                  <a:pt x="631672" y="127165"/>
                </a:lnTo>
                <a:lnTo>
                  <a:pt x="635012" y="143090"/>
                </a:lnTo>
                <a:lnTo>
                  <a:pt x="634174" y="151371"/>
                </a:lnTo>
                <a:lnTo>
                  <a:pt x="606399" y="181190"/>
                </a:lnTo>
                <a:lnTo>
                  <a:pt x="587260" y="184188"/>
                </a:lnTo>
                <a:lnTo>
                  <a:pt x="542925" y="184188"/>
                </a:lnTo>
                <a:lnTo>
                  <a:pt x="542925" y="279679"/>
                </a:lnTo>
                <a:lnTo>
                  <a:pt x="590664" y="279679"/>
                </a:lnTo>
                <a:lnTo>
                  <a:pt x="603529" y="280416"/>
                </a:lnTo>
                <a:lnTo>
                  <a:pt x="639343" y="297713"/>
                </a:lnTo>
                <a:lnTo>
                  <a:pt x="647725" y="320916"/>
                </a:lnTo>
                <a:lnTo>
                  <a:pt x="646684" y="330339"/>
                </a:lnTo>
                <a:lnTo>
                  <a:pt x="622160" y="360514"/>
                </a:lnTo>
                <a:lnTo>
                  <a:pt x="587260" y="368363"/>
                </a:lnTo>
                <a:lnTo>
                  <a:pt x="575360" y="367588"/>
                </a:lnTo>
                <a:lnTo>
                  <a:pt x="529501" y="350075"/>
                </a:lnTo>
                <a:lnTo>
                  <a:pt x="498576" y="324027"/>
                </a:lnTo>
                <a:lnTo>
                  <a:pt x="428510" y="396887"/>
                </a:lnTo>
                <a:lnTo>
                  <a:pt x="456869" y="422770"/>
                </a:lnTo>
                <a:lnTo>
                  <a:pt x="491286" y="444017"/>
                </a:lnTo>
                <a:lnTo>
                  <a:pt x="540588" y="462457"/>
                </a:lnTo>
                <a:lnTo>
                  <a:pt x="587121" y="469582"/>
                </a:lnTo>
                <a:lnTo>
                  <a:pt x="603377" y="470065"/>
                </a:lnTo>
                <a:lnTo>
                  <a:pt x="639343" y="467499"/>
                </a:lnTo>
                <a:lnTo>
                  <a:pt x="701052" y="447027"/>
                </a:lnTo>
                <a:lnTo>
                  <a:pt x="747801" y="407809"/>
                </a:lnTo>
                <a:lnTo>
                  <a:pt x="771829" y="360057"/>
                </a:lnTo>
                <a:lnTo>
                  <a:pt x="774839" y="333629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536155" y="2321854"/>
            <a:ext cx="28060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2000" dirty="0">
                <a:solidFill>
                  <a:srgbClr val="002060"/>
                </a:solidFill>
                <a:latin typeface="TT Norms Regular" panose="02000503030000020003" pitchFamily="50" charset="0"/>
              </a:rPr>
              <a:t>Red Nacional</a:t>
            </a:r>
            <a:endParaRPr sz="2000" dirty="0">
              <a:solidFill>
                <a:srgbClr val="002060"/>
              </a:solidFill>
              <a:latin typeface="TT Norms Regular" panose="02000503030000020003" pitchFamily="50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36154" y="2621855"/>
            <a:ext cx="3303641" cy="11926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$ </a:t>
            </a:r>
            <a:r>
              <a:rPr lang="es-CO" sz="2000" b="1" dirty="0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954.036 M</a:t>
            </a:r>
            <a:r>
              <a:rPr sz="2000" b="1" dirty="0" err="1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illones</a:t>
            </a:r>
            <a:endParaRPr sz="2000" dirty="0">
              <a:latin typeface="TT Norms Bold" panose="02000803040000020004" pitchFamily="50" charset="0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955"/>
              </a:spcBef>
            </a:pPr>
            <a:r>
              <a:rPr lang="es-CO" sz="2000" dirty="0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Vías</a:t>
            </a:r>
            <a:r>
              <a:rPr sz="2000" dirty="0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 rurales y </a:t>
            </a:r>
            <a:r>
              <a:rPr lang="es-CO" sz="2000" dirty="0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regionales</a:t>
            </a:r>
            <a:endParaRPr sz="2000" dirty="0">
              <a:latin typeface="TT Norms Regular" panose="02000503030000020003" pitchFamily="50" charset="0"/>
              <a:cs typeface="Lucida Sans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$ </a:t>
            </a:r>
            <a:r>
              <a:rPr lang="es-CO" sz="2000" b="1" dirty="0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85.917 Millones</a:t>
            </a:r>
            <a:endParaRPr sz="2000" dirty="0">
              <a:latin typeface="TT Norms Bold" panose="02000803040000020004" pitchFamily="50" charset="0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36155" y="4068385"/>
            <a:ext cx="2624702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 err="1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Estudios</a:t>
            </a:r>
            <a:r>
              <a:rPr sz="2000" dirty="0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 y </a:t>
            </a:r>
            <a:r>
              <a:rPr sz="2000" dirty="0" err="1">
                <a:solidFill>
                  <a:srgbClr val="1C386F"/>
                </a:solidFill>
                <a:latin typeface="TT Norms Regular" panose="02000503030000020003" pitchFamily="50" charset="0"/>
                <a:cs typeface="Lucida Sans"/>
              </a:rPr>
              <a:t>Diseños</a:t>
            </a:r>
            <a:endParaRPr sz="2000" dirty="0">
              <a:latin typeface="TT Norms Regular" panose="02000503030000020003" pitchFamily="50" charset="0"/>
              <a:cs typeface="Lucida Sans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$ </a:t>
            </a:r>
            <a:r>
              <a:rPr lang="es-CO" sz="2000" b="1" dirty="0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13.820 </a:t>
            </a:r>
            <a:r>
              <a:rPr sz="2000" b="1" dirty="0" err="1">
                <a:solidFill>
                  <a:srgbClr val="1C386F"/>
                </a:solidFill>
                <a:latin typeface="TT Norms Bold" panose="02000803040000020004" pitchFamily="50" charset="0"/>
                <a:cs typeface="Tahoma"/>
              </a:rPr>
              <a:t>Millones</a:t>
            </a:r>
            <a:endParaRPr sz="2000" dirty="0">
              <a:latin typeface="TT Norms Bold" panose="02000803040000020004" pitchFamily="50" charset="0"/>
              <a:cs typeface="Tahom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78222" y="1770560"/>
            <a:ext cx="3732326" cy="3272919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8159532" y="4481343"/>
            <a:ext cx="2293584" cy="4610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14"/>
              </a:spcBef>
            </a:pPr>
            <a:r>
              <a:rPr sz="29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$ </a:t>
            </a:r>
            <a:r>
              <a:rPr lang="es-CO" sz="29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1,05</a:t>
            </a:r>
            <a:r>
              <a:rPr sz="29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 </a:t>
            </a:r>
            <a:r>
              <a:rPr sz="2900" b="1" dirty="0" err="1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Billones</a:t>
            </a:r>
            <a:endParaRPr sz="2900" dirty="0">
              <a:latin typeface="TT Norms Bold" panose="02000803040000020004" pitchFamily="50" charset="0"/>
              <a:cs typeface="Tahoma"/>
            </a:endParaRPr>
          </a:p>
        </p:txBody>
      </p: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63583" y="1575781"/>
            <a:ext cx="129819" cy="129832"/>
          </a:xfrm>
          <a:prstGeom prst="rect">
            <a:avLst/>
          </a:prstGeom>
        </p:spPr>
      </p:pic>
      <p:sp>
        <p:nvSpPr>
          <p:cNvPr id="2" name="object 14">
            <a:extLst>
              <a:ext uri="{FF2B5EF4-FFF2-40B4-BE49-F238E27FC236}">
                <a16:creationId xmlns:a16="http://schemas.microsoft.com/office/drawing/2014/main" id="{25E00A76-E6D1-ED9E-97A8-3C50B0893FA2}"/>
              </a:ext>
            </a:extLst>
          </p:cNvPr>
          <p:cNvSpPr/>
          <p:nvPr/>
        </p:nvSpPr>
        <p:spPr>
          <a:xfrm>
            <a:off x="1385988" y="2394815"/>
            <a:ext cx="694690" cy="514350"/>
          </a:xfrm>
          <a:custGeom>
            <a:avLst/>
            <a:gdLst/>
            <a:ahLst/>
            <a:cxnLst/>
            <a:rect l="l" t="t" r="r" b="b"/>
            <a:pathLst>
              <a:path w="694690" h="514350">
                <a:moveTo>
                  <a:pt x="430644" y="257035"/>
                </a:moveTo>
                <a:lnTo>
                  <a:pt x="426681" y="202717"/>
                </a:lnTo>
                <a:lnTo>
                  <a:pt x="414832" y="153695"/>
                </a:lnTo>
                <a:lnTo>
                  <a:pt x="398856" y="118351"/>
                </a:lnTo>
                <a:lnTo>
                  <a:pt x="395071" y="109969"/>
                </a:lnTo>
                <a:lnTo>
                  <a:pt x="367411" y="71551"/>
                </a:lnTo>
                <a:lnTo>
                  <a:pt x="334187" y="40246"/>
                </a:lnTo>
                <a:lnTo>
                  <a:pt x="298742" y="18503"/>
                </a:lnTo>
                <a:lnTo>
                  <a:pt x="298742" y="257035"/>
                </a:lnTo>
                <a:lnTo>
                  <a:pt x="297205" y="289077"/>
                </a:lnTo>
                <a:lnTo>
                  <a:pt x="285000" y="340868"/>
                </a:lnTo>
                <a:lnTo>
                  <a:pt x="261480" y="376123"/>
                </a:lnTo>
                <a:lnTo>
                  <a:pt x="215328" y="396062"/>
                </a:lnTo>
                <a:lnTo>
                  <a:pt x="198666" y="393852"/>
                </a:lnTo>
                <a:lnTo>
                  <a:pt x="156324" y="360616"/>
                </a:lnTo>
                <a:lnTo>
                  <a:pt x="138010" y="317017"/>
                </a:lnTo>
                <a:lnTo>
                  <a:pt x="131914" y="257035"/>
                </a:lnTo>
                <a:lnTo>
                  <a:pt x="133438" y="225018"/>
                </a:lnTo>
                <a:lnTo>
                  <a:pt x="145630" y="173304"/>
                </a:lnTo>
                <a:lnTo>
                  <a:pt x="169164" y="138176"/>
                </a:lnTo>
                <a:lnTo>
                  <a:pt x="215328" y="118351"/>
                </a:lnTo>
                <a:lnTo>
                  <a:pt x="231978" y="120561"/>
                </a:lnTo>
                <a:lnTo>
                  <a:pt x="274332" y="153606"/>
                </a:lnTo>
                <a:lnTo>
                  <a:pt x="292633" y="197104"/>
                </a:lnTo>
                <a:lnTo>
                  <a:pt x="298742" y="257035"/>
                </a:lnTo>
                <a:lnTo>
                  <a:pt x="298742" y="18503"/>
                </a:lnTo>
                <a:lnTo>
                  <a:pt x="297764" y="17894"/>
                </a:lnTo>
                <a:lnTo>
                  <a:pt x="258140" y="4470"/>
                </a:lnTo>
                <a:lnTo>
                  <a:pt x="215328" y="0"/>
                </a:lnTo>
                <a:lnTo>
                  <a:pt x="172504" y="4470"/>
                </a:lnTo>
                <a:lnTo>
                  <a:pt x="132880" y="17894"/>
                </a:lnTo>
                <a:lnTo>
                  <a:pt x="96456" y="40246"/>
                </a:lnTo>
                <a:lnTo>
                  <a:pt x="63233" y="71551"/>
                </a:lnTo>
                <a:lnTo>
                  <a:pt x="35560" y="109969"/>
                </a:lnTo>
                <a:lnTo>
                  <a:pt x="15798" y="153695"/>
                </a:lnTo>
                <a:lnTo>
                  <a:pt x="3949" y="202717"/>
                </a:lnTo>
                <a:lnTo>
                  <a:pt x="0" y="257035"/>
                </a:lnTo>
                <a:lnTo>
                  <a:pt x="3949" y="311353"/>
                </a:lnTo>
                <a:lnTo>
                  <a:pt x="15798" y="360362"/>
                </a:lnTo>
                <a:lnTo>
                  <a:pt x="35560" y="404088"/>
                </a:lnTo>
                <a:lnTo>
                  <a:pt x="63233" y="442518"/>
                </a:lnTo>
                <a:lnTo>
                  <a:pt x="96456" y="473824"/>
                </a:lnTo>
                <a:lnTo>
                  <a:pt x="132880" y="496176"/>
                </a:lnTo>
                <a:lnTo>
                  <a:pt x="172504" y="509587"/>
                </a:lnTo>
                <a:lnTo>
                  <a:pt x="215328" y="514057"/>
                </a:lnTo>
                <a:lnTo>
                  <a:pt x="258140" y="509587"/>
                </a:lnTo>
                <a:lnTo>
                  <a:pt x="297764" y="496176"/>
                </a:lnTo>
                <a:lnTo>
                  <a:pt x="334187" y="473824"/>
                </a:lnTo>
                <a:lnTo>
                  <a:pt x="367411" y="442518"/>
                </a:lnTo>
                <a:lnTo>
                  <a:pt x="395071" y="404088"/>
                </a:lnTo>
                <a:lnTo>
                  <a:pt x="398691" y="396062"/>
                </a:lnTo>
                <a:lnTo>
                  <a:pt x="414832" y="360362"/>
                </a:lnTo>
                <a:lnTo>
                  <a:pt x="426681" y="311353"/>
                </a:lnTo>
                <a:lnTo>
                  <a:pt x="430644" y="257035"/>
                </a:lnTo>
                <a:close/>
              </a:path>
              <a:path w="694690" h="514350">
                <a:moveTo>
                  <a:pt x="694448" y="13906"/>
                </a:moveTo>
                <a:lnTo>
                  <a:pt x="579831" y="13906"/>
                </a:lnTo>
                <a:lnTo>
                  <a:pt x="571017" y="27813"/>
                </a:lnTo>
                <a:lnTo>
                  <a:pt x="565492" y="35217"/>
                </a:lnTo>
                <a:lnTo>
                  <a:pt x="524865" y="66332"/>
                </a:lnTo>
                <a:lnTo>
                  <a:pt x="482523" y="80022"/>
                </a:lnTo>
                <a:lnTo>
                  <a:pt x="482523" y="159715"/>
                </a:lnTo>
                <a:lnTo>
                  <a:pt x="562546" y="159715"/>
                </a:lnTo>
                <a:lnTo>
                  <a:pt x="562546" y="500151"/>
                </a:lnTo>
                <a:lnTo>
                  <a:pt x="694448" y="500151"/>
                </a:lnTo>
                <a:lnTo>
                  <a:pt x="694448" y="13906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bject 12">
            <a:extLst>
              <a:ext uri="{FF2B5EF4-FFF2-40B4-BE49-F238E27FC236}">
                <a16:creationId xmlns:a16="http://schemas.microsoft.com/office/drawing/2014/main" id="{CAB0ACFC-D896-59A4-C27A-590E3DC4C32A}"/>
              </a:ext>
            </a:extLst>
          </p:cNvPr>
          <p:cNvSpPr txBox="1">
            <a:spLocks/>
          </p:cNvSpPr>
          <p:nvPr/>
        </p:nvSpPr>
        <p:spPr>
          <a:xfrm>
            <a:off x="3897738" y="148748"/>
            <a:ext cx="4434873" cy="464358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2900" b="1" spc="-30" dirty="0">
                <a:latin typeface="TT Norms ExtraBold" panose="02000503040000020004" pitchFamily="50" charset="0"/>
                <a:cs typeface="Tahoma"/>
              </a:rPr>
              <a:t>Estado de la red vial Nacional</a:t>
            </a:r>
            <a:endParaRPr lang="es-CO" sz="2900" dirty="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55" name="object 15">
            <a:extLst>
              <a:ext uri="{FF2B5EF4-FFF2-40B4-BE49-F238E27FC236}">
                <a16:creationId xmlns:a16="http://schemas.microsoft.com/office/drawing/2014/main" id="{0FE51046-14E6-5606-7590-ADA67FE825BF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12">
            <a:extLst>
              <a:ext uri="{FF2B5EF4-FFF2-40B4-BE49-F238E27FC236}">
                <a16:creationId xmlns:a16="http://schemas.microsoft.com/office/drawing/2014/main" id="{2117EC9C-9E04-5E05-4871-33E1F2293FF3}"/>
              </a:ext>
            </a:extLst>
          </p:cNvPr>
          <p:cNvSpPr txBox="1">
            <a:spLocks/>
          </p:cNvSpPr>
          <p:nvPr/>
        </p:nvSpPr>
        <p:spPr>
          <a:xfrm>
            <a:off x="10786217" y="6088603"/>
            <a:ext cx="808261" cy="41351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1200" spc="-30">
                <a:latin typeface="TT Norms Bold" panose="02000803040000020004"/>
                <a:cs typeface="Tahoma"/>
              </a:rPr>
              <a:t>Red Nacional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DEBD9179-5AA4-E25B-8118-22F544A30F4F}"/>
              </a:ext>
            </a:extLst>
          </p:cNvPr>
          <p:cNvGrpSpPr/>
          <p:nvPr/>
        </p:nvGrpSpPr>
        <p:grpSpPr>
          <a:xfrm>
            <a:off x="6996699" y="1086090"/>
            <a:ext cx="2340000" cy="655058"/>
            <a:chOff x="8407089" y="2508149"/>
            <a:chExt cx="2259455" cy="644377"/>
          </a:xfrm>
        </p:grpSpPr>
        <p:sp>
          <p:nvSpPr>
            <p:cNvPr id="19" name="Rectángulo: esquinas redondeadas 18">
              <a:extLst>
                <a:ext uri="{FF2B5EF4-FFF2-40B4-BE49-F238E27FC236}">
                  <a16:creationId xmlns:a16="http://schemas.microsoft.com/office/drawing/2014/main" id="{C4D451C0-BA8D-470A-23DA-A75DBB5F9B2D}"/>
                </a:ext>
              </a:extLst>
            </p:cNvPr>
            <p:cNvSpPr/>
            <p:nvPr/>
          </p:nvSpPr>
          <p:spPr>
            <a:xfrm>
              <a:off x="8407089" y="2654561"/>
              <a:ext cx="2259455" cy="497965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43 Km</a:t>
              </a:r>
              <a:endParaRPr lang="es-CO" sz="24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0AE830FE-B9F5-F486-FE33-54039663DE17}"/>
                </a:ext>
              </a:extLst>
            </p:cNvPr>
            <p:cNvSpPr/>
            <p:nvPr/>
          </p:nvSpPr>
          <p:spPr>
            <a:xfrm>
              <a:off x="8569322" y="2508149"/>
              <a:ext cx="1934988" cy="243646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Red No Pavimentada</a:t>
              </a:r>
              <a:endParaRPr lang="es-CO" sz="1600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04A7CC43-A9EC-AADE-AD11-13E1DB85EC5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27" name="object 6">
              <a:extLst>
                <a:ext uri="{FF2B5EF4-FFF2-40B4-BE49-F238E27FC236}">
                  <a16:creationId xmlns:a16="http://schemas.microsoft.com/office/drawing/2014/main" id="{6909FD88-6D60-7B3E-C722-04727BA539F6}"/>
                </a:ext>
              </a:extLst>
            </p:cNvPr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>
              <a:extLst>
                <a:ext uri="{FF2B5EF4-FFF2-40B4-BE49-F238E27FC236}">
                  <a16:creationId xmlns:a16="http://schemas.microsoft.com/office/drawing/2014/main" id="{8E97D503-C10C-545C-C906-E126D0D402E9}"/>
                </a:ext>
              </a:extLst>
            </p:cNvPr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>
              <a:extLst>
                <a:ext uri="{FF2B5EF4-FFF2-40B4-BE49-F238E27FC236}">
                  <a16:creationId xmlns:a16="http://schemas.microsoft.com/office/drawing/2014/main" id="{BF8DBB55-FEDB-950D-BFB6-768CB2A7E89E}"/>
                </a:ext>
              </a:extLst>
            </p:cNvPr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5">
            <a:extLst>
              <a:ext uri="{FF2B5EF4-FFF2-40B4-BE49-F238E27FC236}">
                <a16:creationId xmlns:a16="http://schemas.microsoft.com/office/drawing/2014/main" id="{B1C64570-D162-2885-5D1A-6412909583B5}"/>
              </a:ext>
            </a:extLst>
          </p:cNvPr>
          <p:cNvGrpSpPr/>
          <p:nvPr/>
        </p:nvGrpSpPr>
        <p:grpSpPr>
          <a:xfrm>
            <a:off x="636320" y="460362"/>
            <a:ext cx="716915" cy="290195"/>
            <a:chOff x="636320" y="460362"/>
            <a:chExt cx="716915" cy="290195"/>
          </a:xfrm>
        </p:grpSpPr>
        <p:pic>
          <p:nvPicPr>
            <p:cNvPr id="34" name="object 6">
              <a:extLst>
                <a:ext uri="{FF2B5EF4-FFF2-40B4-BE49-F238E27FC236}">
                  <a16:creationId xmlns:a16="http://schemas.microsoft.com/office/drawing/2014/main" id="{FE018DA3-BA7D-2CEF-3B58-992FF595A9D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4581" y="555118"/>
              <a:ext cx="408183" cy="111667"/>
            </a:xfrm>
            <a:prstGeom prst="rect">
              <a:avLst/>
            </a:prstGeom>
          </p:spPr>
        </p:pic>
        <p:pic>
          <p:nvPicPr>
            <p:cNvPr id="35" name="object 7">
              <a:extLst>
                <a:ext uri="{FF2B5EF4-FFF2-40B4-BE49-F238E27FC236}">
                  <a16:creationId xmlns:a16="http://schemas.microsoft.com/office/drawing/2014/main" id="{5BECA410-7B0A-B233-E581-707F6E322DB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6320" y="460362"/>
              <a:ext cx="292544" cy="290157"/>
            </a:xfrm>
            <a:prstGeom prst="rect">
              <a:avLst/>
            </a:prstGeom>
          </p:spPr>
        </p:pic>
        <p:pic>
          <p:nvPicPr>
            <p:cNvPr id="36" name="object 8">
              <a:extLst>
                <a:ext uri="{FF2B5EF4-FFF2-40B4-BE49-F238E27FC236}">
                  <a16:creationId xmlns:a16="http://schemas.microsoft.com/office/drawing/2014/main" id="{DA378ED8-B846-0D83-7E77-88126A0C992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4276" y="475797"/>
              <a:ext cx="255256" cy="255720"/>
            </a:xfrm>
            <a:prstGeom prst="rect">
              <a:avLst/>
            </a:prstGeom>
          </p:spPr>
        </p:pic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414AF345-C0C5-7043-1868-36E1BA20747E}"/>
              </a:ext>
            </a:extLst>
          </p:cNvPr>
          <p:cNvGrpSpPr/>
          <p:nvPr/>
        </p:nvGrpSpPr>
        <p:grpSpPr>
          <a:xfrm>
            <a:off x="2855303" y="1086090"/>
            <a:ext cx="2340000" cy="659531"/>
            <a:chOff x="8407089" y="2508147"/>
            <a:chExt cx="2259455" cy="531150"/>
          </a:xfrm>
        </p:grpSpPr>
        <p:sp>
          <p:nvSpPr>
            <p:cNvPr id="38" name="Rectángulo: esquinas redondeadas 37">
              <a:extLst>
                <a:ext uri="{FF2B5EF4-FFF2-40B4-BE49-F238E27FC236}">
                  <a16:creationId xmlns:a16="http://schemas.microsoft.com/office/drawing/2014/main" id="{04273ED1-876D-9E20-52CD-43B64420884D}"/>
                </a:ext>
              </a:extLst>
            </p:cNvPr>
            <p:cNvSpPr/>
            <p:nvPr/>
          </p:nvSpPr>
          <p:spPr>
            <a:xfrm>
              <a:off x="8407089" y="2651423"/>
              <a:ext cx="2259455" cy="387874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32 Km</a:t>
              </a:r>
              <a:endParaRPr lang="es-CO" sz="24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39" name="Rectángulo: esquinas redondeadas 38">
              <a:extLst>
                <a:ext uri="{FF2B5EF4-FFF2-40B4-BE49-F238E27FC236}">
                  <a16:creationId xmlns:a16="http://schemas.microsoft.com/office/drawing/2014/main" id="{F22E59D4-4DBF-6B25-1D10-EC952175CCBE}"/>
                </a:ext>
              </a:extLst>
            </p:cNvPr>
            <p:cNvSpPr/>
            <p:nvPr/>
          </p:nvSpPr>
          <p:spPr>
            <a:xfrm>
              <a:off x="8569322" y="2508147"/>
              <a:ext cx="1934988" cy="200832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Red Pavimentada</a:t>
              </a:r>
              <a:endParaRPr lang="es-CO" sz="1600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sp>
        <p:nvSpPr>
          <p:cNvPr id="41" name="object 12">
            <a:extLst>
              <a:ext uri="{FF2B5EF4-FFF2-40B4-BE49-F238E27FC236}">
                <a16:creationId xmlns:a16="http://schemas.microsoft.com/office/drawing/2014/main" id="{E9D4579F-4DD2-549D-1950-279C0BB6B4FB}"/>
              </a:ext>
            </a:extLst>
          </p:cNvPr>
          <p:cNvSpPr txBox="1">
            <a:spLocks/>
          </p:cNvSpPr>
          <p:nvPr/>
        </p:nvSpPr>
        <p:spPr>
          <a:xfrm>
            <a:off x="5100672" y="385342"/>
            <a:ext cx="1992060" cy="420243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1600" spc="-30" dirty="0">
                <a:latin typeface="TT Norms ExtraBold" panose="02000503040000020004" pitchFamily="50" charset="0"/>
                <a:cs typeface="Tahoma"/>
              </a:rPr>
              <a:t>Segundo semestre 2022</a:t>
            </a:r>
            <a:endParaRPr lang="es-CO" sz="1600" dirty="0">
              <a:latin typeface="TT Norms ExtraBold" panose="02000503040000020004" pitchFamily="50" charset="0"/>
              <a:cs typeface="Tahoma"/>
            </a:endParaRPr>
          </a:p>
        </p:txBody>
      </p:sp>
      <p:grpSp>
        <p:nvGrpSpPr>
          <p:cNvPr id="48" name="Grupo 47">
            <a:extLst>
              <a:ext uri="{FF2B5EF4-FFF2-40B4-BE49-F238E27FC236}">
                <a16:creationId xmlns:a16="http://schemas.microsoft.com/office/drawing/2014/main" id="{38000D44-E343-102E-633C-B436D3578969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E69519A0-84A9-9091-AA05-2578FCAA7CC6}"/>
                </a:ext>
              </a:extLst>
            </p:cNvPr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3">
              <a:extLst>
                <a:ext uri="{FF2B5EF4-FFF2-40B4-BE49-F238E27FC236}">
                  <a16:creationId xmlns:a16="http://schemas.microsoft.com/office/drawing/2014/main" id="{E1F958E5-9EEB-7500-08E6-DDB2331AD775}"/>
                </a:ext>
              </a:extLst>
            </p:cNvPr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4">
              <a:extLst>
                <a:ext uri="{FF2B5EF4-FFF2-40B4-BE49-F238E27FC236}">
                  <a16:creationId xmlns:a16="http://schemas.microsoft.com/office/drawing/2014/main" id="{028F2594-DBE8-02A7-EF31-E989B51DFC24}"/>
                </a:ext>
              </a:extLst>
            </p:cNvPr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3179A1E9-FBB0-4C20-8040-E8107265AE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663978"/>
              </p:ext>
            </p:extLst>
          </p:nvPr>
        </p:nvGraphicFramePr>
        <p:xfrm>
          <a:off x="2454128" y="1720760"/>
          <a:ext cx="3424136" cy="1638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Imagen 1">
            <a:extLst>
              <a:ext uri="{FF2B5EF4-FFF2-40B4-BE49-F238E27FC236}">
                <a16:creationId xmlns:a16="http://schemas.microsoft.com/office/drawing/2014/main" id="{A674A833-66F6-917C-2305-337A4DCD42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066" y="4007260"/>
            <a:ext cx="10800000" cy="1764650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CE01F109-6541-4051-B88F-4DC4DE57E9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514329"/>
              </p:ext>
            </p:extLst>
          </p:nvPr>
        </p:nvGraphicFramePr>
        <p:xfrm>
          <a:off x="6603393" y="1725930"/>
          <a:ext cx="3421491" cy="1638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" name="Marcador de número de diapositiva 1">
            <a:extLst>
              <a:ext uri="{FF2B5EF4-FFF2-40B4-BE49-F238E27FC236}">
                <a16:creationId xmlns:a16="http://schemas.microsoft.com/office/drawing/2014/main" id="{5BE2083B-FA64-5C12-35AF-7A8D22379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3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02275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apa&#10;&#10;Descripción generada automáticamente">
            <a:extLst>
              <a:ext uri="{FF2B5EF4-FFF2-40B4-BE49-F238E27FC236}">
                <a16:creationId xmlns:a16="http://schemas.microsoft.com/office/drawing/2014/main" id="{6501BE4F-92B8-82ED-49D2-D4A3867CDB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1" y="1"/>
            <a:ext cx="7274619" cy="68579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 flipH="1">
            <a:off x="66675" y="5893595"/>
            <a:ext cx="2178844" cy="669118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7979315" y="1022729"/>
            <a:ext cx="694690" cy="514350"/>
          </a:xfrm>
          <a:custGeom>
            <a:avLst/>
            <a:gdLst/>
            <a:ahLst/>
            <a:cxnLst/>
            <a:rect l="l" t="t" r="r" b="b"/>
            <a:pathLst>
              <a:path w="694690" h="514350">
                <a:moveTo>
                  <a:pt x="430644" y="257035"/>
                </a:moveTo>
                <a:lnTo>
                  <a:pt x="426681" y="202717"/>
                </a:lnTo>
                <a:lnTo>
                  <a:pt x="414832" y="153695"/>
                </a:lnTo>
                <a:lnTo>
                  <a:pt x="398856" y="118351"/>
                </a:lnTo>
                <a:lnTo>
                  <a:pt x="395071" y="109969"/>
                </a:lnTo>
                <a:lnTo>
                  <a:pt x="367411" y="71551"/>
                </a:lnTo>
                <a:lnTo>
                  <a:pt x="334187" y="40246"/>
                </a:lnTo>
                <a:lnTo>
                  <a:pt x="298742" y="18503"/>
                </a:lnTo>
                <a:lnTo>
                  <a:pt x="298742" y="257035"/>
                </a:lnTo>
                <a:lnTo>
                  <a:pt x="297205" y="289077"/>
                </a:lnTo>
                <a:lnTo>
                  <a:pt x="285000" y="340868"/>
                </a:lnTo>
                <a:lnTo>
                  <a:pt x="261480" y="376123"/>
                </a:lnTo>
                <a:lnTo>
                  <a:pt x="215328" y="396062"/>
                </a:lnTo>
                <a:lnTo>
                  <a:pt x="198666" y="393852"/>
                </a:lnTo>
                <a:lnTo>
                  <a:pt x="156324" y="360616"/>
                </a:lnTo>
                <a:lnTo>
                  <a:pt x="138010" y="317017"/>
                </a:lnTo>
                <a:lnTo>
                  <a:pt x="131914" y="257035"/>
                </a:lnTo>
                <a:lnTo>
                  <a:pt x="133438" y="225018"/>
                </a:lnTo>
                <a:lnTo>
                  <a:pt x="145630" y="173304"/>
                </a:lnTo>
                <a:lnTo>
                  <a:pt x="169164" y="138176"/>
                </a:lnTo>
                <a:lnTo>
                  <a:pt x="215328" y="118351"/>
                </a:lnTo>
                <a:lnTo>
                  <a:pt x="231978" y="120561"/>
                </a:lnTo>
                <a:lnTo>
                  <a:pt x="274332" y="153606"/>
                </a:lnTo>
                <a:lnTo>
                  <a:pt x="292633" y="197104"/>
                </a:lnTo>
                <a:lnTo>
                  <a:pt x="298742" y="257035"/>
                </a:lnTo>
                <a:lnTo>
                  <a:pt x="298742" y="18503"/>
                </a:lnTo>
                <a:lnTo>
                  <a:pt x="297764" y="17894"/>
                </a:lnTo>
                <a:lnTo>
                  <a:pt x="258140" y="4470"/>
                </a:lnTo>
                <a:lnTo>
                  <a:pt x="215328" y="0"/>
                </a:lnTo>
                <a:lnTo>
                  <a:pt x="172504" y="4470"/>
                </a:lnTo>
                <a:lnTo>
                  <a:pt x="132880" y="17894"/>
                </a:lnTo>
                <a:lnTo>
                  <a:pt x="96456" y="40246"/>
                </a:lnTo>
                <a:lnTo>
                  <a:pt x="63233" y="71551"/>
                </a:lnTo>
                <a:lnTo>
                  <a:pt x="35560" y="109969"/>
                </a:lnTo>
                <a:lnTo>
                  <a:pt x="15798" y="153695"/>
                </a:lnTo>
                <a:lnTo>
                  <a:pt x="3949" y="202717"/>
                </a:lnTo>
                <a:lnTo>
                  <a:pt x="0" y="257035"/>
                </a:lnTo>
                <a:lnTo>
                  <a:pt x="3949" y="311353"/>
                </a:lnTo>
                <a:lnTo>
                  <a:pt x="15798" y="360362"/>
                </a:lnTo>
                <a:lnTo>
                  <a:pt x="35560" y="404088"/>
                </a:lnTo>
                <a:lnTo>
                  <a:pt x="63233" y="442518"/>
                </a:lnTo>
                <a:lnTo>
                  <a:pt x="96456" y="473824"/>
                </a:lnTo>
                <a:lnTo>
                  <a:pt x="132880" y="496176"/>
                </a:lnTo>
                <a:lnTo>
                  <a:pt x="172504" y="509587"/>
                </a:lnTo>
                <a:lnTo>
                  <a:pt x="215328" y="514057"/>
                </a:lnTo>
                <a:lnTo>
                  <a:pt x="258140" y="509587"/>
                </a:lnTo>
                <a:lnTo>
                  <a:pt x="297764" y="496176"/>
                </a:lnTo>
                <a:lnTo>
                  <a:pt x="334187" y="473824"/>
                </a:lnTo>
                <a:lnTo>
                  <a:pt x="367411" y="442518"/>
                </a:lnTo>
                <a:lnTo>
                  <a:pt x="395071" y="404088"/>
                </a:lnTo>
                <a:lnTo>
                  <a:pt x="398691" y="396062"/>
                </a:lnTo>
                <a:lnTo>
                  <a:pt x="414832" y="360362"/>
                </a:lnTo>
                <a:lnTo>
                  <a:pt x="426681" y="311353"/>
                </a:lnTo>
                <a:lnTo>
                  <a:pt x="430644" y="257035"/>
                </a:lnTo>
                <a:close/>
              </a:path>
              <a:path w="694690" h="514350">
                <a:moveTo>
                  <a:pt x="694448" y="13906"/>
                </a:moveTo>
                <a:lnTo>
                  <a:pt x="579831" y="13906"/>
                </a:lnTo>
                <a:lnTo>
                  <a:pt x="571017" y="27813"/>
                </a:lnTo>
                <a:lnTo>
                  <a:pt x="565492" y="35217"/>
                </a:lnTo>
                <a:lnTo>
                  <a:pt x="524865" y="66332"/>
                </a:lnTo>
                <a:lnTo>
                  <a:pt x="482523" y="80022"/>
                </a:lnTo>
                <a:lnTo>
                  <a:pt x="482523" y="159715"/>
                </a:lnTo>
                <a:lnTo>
                  <a:pt x="562546" y="159715"/>
                </a:lnTo>
                <a:lnTo>
                  <a:pt x="562546" y="500151"/>
                </a:lnTo>
                <a:lnTo>
                  <a:pt x="694448" y="500151"/>
                </a:lnTo>
                <a:lnTo>
                  <a:pt x="694448" y="13906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91B83027-4FDE-B6E3-0C16-A730B3771CC3}"/>
              </a:ext>
            </a:extLst>
          </p:cNvPr>
          <p:cNvSpPr/>
          <p:nvPr/>
        </p:nvSpPr>
        <p:spPr>
          <a:xfrm>
            <a:off x="216715" y="5937145"/>
            <a:ext cx="1874586" cy="492230"/>
          </a:xfrm>
          <a:prstGeom prst="roundRect">
            <a:avLst>
              <a:gd name="adj" fmla="val 702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Diagrama de flujo: conector 18">
            <a:extLst>
              <a:ext uri="{FF2B5EF4-FFF2-40B4-BE49-F238E27FC236}">
                <a16:creationId xmlns:a16="http://schemas.microsoft.com/office/drawing/2014/main" id="{CC8FEFEE-3FF4-FDFE-C8B1-B0F31293E5D0}"/>
              </a:ext>
            </a:extLst>
          </p:cNvPr>
          <p:cNvSpPr/>
          <p:nvPr/>
        </p:nvSpPr>
        <p:spPr>
          <a:xfrm>
            <a:off x="337261" y="6068791"/>
            <a:ext cx="72000" cy="72000"/>
          </a:xfrm>
          <a:prstGeom prst="flowChartConnector">
            <a:avLst/>
          </a:prstGeom>
          <a:solidFill>
            <a:srgbClr val="EDBD00"/>
          </a:solidFill>
          <a:ln>
            <a:solidFill>
              <a:srgbClr val="EDBD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Diagrama de flujo: conector 11">
            <a:extLst>
              <a:ext uri="{FF2B5EF4-FFF2-40B4-BE49-F238E27FC236}">
                <a16:creationId xmlns:a16="http://schemas.microsoft.com/office/drawing/2014/main" id="{EFF15355-AAB4-2EA3-DCF0-74324A6D271F}"/>
              </a:ext>
            </a:extLst>
          </p:cNvPr>
          <p:cNvSpPr/>
          <p:nvPr/>
        </p:nvSpPr>
        <p:spPr>
          <a:xfrm>
            <a:off x="337261" y="6244466"/>
            <a:ext cx="72000" cy="72000"/>
          </a:xfrm>
          <a:prstGeom prst="flowChartConnector">
            <a:avLst/>
          </a:prstGeom>
          <a:solidFill>
            <a:srgbClr val="51A131"/>
          </a:solidFill>
          <a:ln>
            <a:solidFill>
              <a:srgbClr val="51A1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object 7"/>
          <p:cNvSpPr txBox="1">
            <a:spLocks/>
          </p:cNvSpPr>
          <p:nvPr/>
        </p:nvSpPr>
        <p:spPr>
          <a:xfrm>
            <a:off x="484842" y="6001183"/>
            <a:ext cx="2012254" cy="59888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spcBef>
                <a:spcPts val="130"/>
              </a:spcBef>
            </a:pPr>
            <a:r>
              <a:rPr lang="es-CO" sz="1100" dirty="0">
                <a:latin typeface="TT Norms Regular" panose="02000503030000020003" pitchFamily="50" charset="0"/>
                <a:cs typeface="Tahoma"/>
              </a:rPr>
              <a:t>Reactivación 2.0</a:t>
            </a:r>
            <a:endParaRPr lang="es-CO" sz="1100" dirty="0">
              <a:solidFill>
                <a:schemeClr val="tx1"/>
              </a:solidFill>
              <a:latin typeface="TT Norms Regular" panose="02000503030000020003" pitchFamily="50" charset="0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s-CO" sz="1100" dirty="0">
                <a:solidFill>
                  <a:schemeClr val="tx1"/>
                </a:solidFill>
                <a:latin typeface="TT Norms Regular" panose="02000503030000020003" pitchFamily="50" charset="0"/>
                <a:cs typeface="Tahoma"/>
              </a:rPr>
              <a:t>Vías Para La Legalidad</a:t>
            </a:r>
          </a:p>
          <a:p>
            <a:pPr marL="12700" marR="5080"/>
            <a:endParaRPr lang="es-CO" sz="1500" dirty="0">
              <a:solidFill>
                <a:srgbClr val="1C386F"/>
              </a:solidFill>
              <a:latin typeface="TT Norms Regular" panose="02000503030000020003" pitchFamily="50" charset="0"/>
              <a:cs typeface="Tahoma"/>
            </a:endParaRPr>
          </a:p>
        </p:txBody>
      </p:sp>
      <p:sp>
        <p:nvSpPr>
          <p:cNvPr id="29" name="object 2">
            <a:extLst>
              <a:ext uri="{FF2B5EF4-FFF2-40B4-BE49-F238E27FC236}">
                <a16:creationId xmlns:a16="http://schemas.microsoft.com/office/drawing/2014/main" id="{A0422BFC-79DF-9542-63C0-E95528BF1044}"/>
              </a:ext>
            </a:extLst>
          </p:cNvPr>
          <p:cNvSpPr/>
          <p:nvPr/>
        </p:nvSpPr>
        <p:spPr>
          <a:xfrm>
            <a:off x="11034670" y="1813171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">
            <a:extLst>
              <a:ext uri="{FF2B5EF4-FFF2-40B4-BE49-F238E27FC236}">
                <a16:creationId xmlns:a16="http://schemas.microsoft.com/office/drawing/2014/main" id="{15F66C6D-E586-74AB-22A3-711CBF6C6617}"/>
              </a:ext>
            </a:extLst>
          </p:cNvPr>
          <p:cNvSpPr/>
          <p:nvPr/>
        </p:nvSpPr>
        <p:spPr>
          <a:xfrm>
            <a:off x="11470029" y="1813171"/>
            <a:ext cx="345440" cy="567690"/>
          </a:xfrm>
          <a:custGeom>
            <a:avLst/>
            <a:gdLst/>
            <a:ahLst/>
            <a:cxnLst/>
            <a:rect l="l" t="t" r="r" b="b"/>
            <a:pathLst>
              <a:path w="34544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336911" y="312483"/>
                </a:lnTo>
                <a:lnTo>
                  <a:pt x="345303" y="283781"/>
                </a:lnTo>
                <a:lnTo>
                  <a:pt x="343205" y="268970"/>
                </a:lnTo>
                <a:lnTo>
                  <a:pt x="189426" y="24561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4">
            <a:extLst>
              <a:ext uri="{FF2B5EF4-FFF2-40B4-BE49-F238E27FC236}">
                <a16:creationId xmlns:a16="http://schemas.microsoft.com/office/drawing/2014/main" id="{85169A14-F645-2192-822D-145FDBD6CA4E}"/>
              </a:ext>
            </a:extLst>
          </p:cNvPr>
          <p:cNvSpPr/>
          <p:nvPr/>
        </p:nvSpPr>
        <p:spPr>
          <a:xfrm>
            <a:off x="11905386" y="1813171"/>
            <a:ext cx="287020" cy="567690"/>
          </a:xfrm>
          <a:custGeom>
            <a:avLst/>
            <a:gdLst/>
            <a:ahLst/>
            <a:cxnLst/>
            <a:rect l="l" t="t" r="r" b="b"/>
            <a:pathLst>
              <a:path w="287020" h="567689">
                <a:moveTo>
                  <a:pt x="144557" y="0"/>
                </a:moveTo>
                <a:lnTo>
                  <a:pt x="53345" y="0"/>
                </a:lnTo>
                <a:lnTo>
                  <a:pt x="25389" y="7820"/>
                </a:lnTo>
                <a:lnTo>
                  <a:pt x="6622" y="27686"/>
                </a:lnTo>
                <a:lnTo>
                  <a:pt x="0" y="54199"/>
                </a:lnTo>
                <a:lnTo>
                  <a:pt x="8476" y="81965"/>
                </a:lnTo>
                <a:lnTo>
                  <a:pt x="119233" y="255079"/>
                </a:lnTo>
                <a:lnTo>
                  <a:pt x="125534" y="268970"/>
                </a:lnTo>
                <a:lnTo>
                  <a:pt x="127634" y="283781"/>
                </a:lnTo>
                <a:lnTo>
                  <a:pt x="125534" y="298592"/>
                </a:lnTo>
                <a:lnTo>
                  <a:pt x="119233" y="312483"/>
                </a:lnTo>
                <a:lnTo>
                  <a:pt x="8476" y="485597"/>
                </a:lnTo>
                <a:lnTo>
                  <a:pt x="0" y="513363"/>
                </a:lnTo>
                <a:lnTo>
                  <a:pt x="6622" y="539877"/>
                </a:lnTo>
                <a:lnTo>
                  <a:pt x="25389" y="559742"/>
                </a:lnTo>
                <a:lnTo>
                  <a:pt x="53345" y="567563"/>
                </a:lnTo>
                <a:lnTo>
                  <a:pt x="144557" y="567563"/>
                </a:lnTo>
                <a:lnTo>
                  <a:pt x="180838" y="553295"/>
                </a:lnTo>
                <a:lnTo>
                  <a:pt x="286726" y="390921"/>
                </a:lnTo>
                <a:lnTo>
                  <a:pt x="286726" y="176641"/>
                </a:lnTo>
                <a:lnTo>
                  <a:pt x="189426" y="24561"/>
                </a:lnTo>
                <a:lnTo>
                  <a:pt x="180838" y="14267"/>
                </a:lnTo>
                <a:lnTo>
                  <a:pt x="170130" y="6542"/>
                </a:lnTo>
                <a:lnTo>
                  <a:pt x="157852" y="1685"/>
                </a:lnTo>
                <a:lnTo>
                  <a:pt x="144557" y="0"/>
                </a:lnTo>
                <a:close/>
              </a:path>
            </a:pathLst>
          </a:custGeom>
          <a:solidFill>
            <a:srgbClr val="E1EB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22">
            <a:extLst>
              <a:ext uri="{FF2B5EF4-FFF2-40B4-BE49-F238E27FC236}">
                <a16:creationId xmlns:a16="http://schemas.microsoft.com/office/drawing/2014/main" id="{D4D46219-B147-7DEF-0C97-46974993D859}"/>
              </a:ext>
            </a:extLst>
          </p:cNvPr>
          <p:cNvSpPr txBox="1"/>
          <p:nvPr/>
        </p:nvSpPr>
        <p:spPr>
          <a:xfrm>
            <a:off x="8361368" y="1955855"/>
            <a:ext cx="2337435" cy="354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$</a:t>
            </a:r>
            <a:r>
              <a:rPr lang="es-CO" sz="2150" b="1">
                <a:solidFill>
                  <a:srgbClr val="FFFFFF"/>
                </a:solidFill>
                <a:latin typeface="TT Norms Bold" panose="02000803040000020004" pitchFamily="50" charset="0"/>
                <a:cs typeface="Tahoma"/>
              </a:rPr>
              <a:t>36.406 Millones</a:t>
            </a:r>
            <a:endParaRPr sz="2150">
              <a:latin typeface="TT Norms Bold" panose="02000803040000020004" pitchFamily="50" charset="0"/>
              <a:cs typeface="Tahoma"/>
            </a:endParaRPr>
          </a:p>
        </p:txBody>
      </p:sp>
      <p:sp>
        <p:nvSpPr>
          <p:cNvPr id="46" name="object 12">
            <a:extLst>
              <a:ext uri="{FF2B5EF4-FFF2-40B4-BE49-F238E27FC236}">
                <a16:creationId xmlns:a16="http://schemas.microsoft.com/office/drawing/2014/main" id="{B94F5360-21C1-EDFE-02BC-5AAAE0707F63}"/>
              </a:ext>
            </a:extLst>
          </p:cNvPr>
          <p:cNvSpPr txBox="1">
            <a:spLocks/>
          </p:cNvSpPr>
          <p:nvPr/>
        </p:nvSpPr>
        <p:spPr>
          <a:xfrm>
            <a:off x="8967445" y="776540"/>
            <a:ext cx="2149475" cy="926023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2900" b="1" spc="-30">
                <a:solidFill>
                  <a:schemeClr val="tx1"/>
                </a:solidFill>
                <a:latin typeface="TT Norms ExtraBold" panose="02000503040000020004" pitchFamily="50" charset="0"/>
                <a:cs typeface="Tahoma"/>
              </a:rPr>
              <a:t>Red </a:t>
            </a:r>
          </a:p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2900" b="1" spc="-30">
                <a:solidFill>
                  <a:schemeClr val="tx1"/>
                </a:solidFill>
                <a:latin typeface="TT Norms ExtraBold" panose="02000503040000020004" pitchFamily="50" charset="0"/>
                <a:cs typeface="Tahoma"/>
              </a:rPr>
              <a:t>Nacional</a:t>
            </a:r>
            <a:endParaRPr lang="es-CO" sz="2900">
              <a:solidFill>
                <a:schemeClr val="tx1"/>
              </a:solidFill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CAB0ACFC-D896-59A4-C27A-590E3DC4C32A}"/>
              </a:ext>
            </a:extLst>
          </p:cNvPr>
          <p:cNvSpPr txBox="1">
            <a:spLocks/>
          </p:cNvSpPr>
          <p:nvPr/>
        </p:nvSpPr>
        <p:spPr>
          <a:xfrm>
            <a:off x="8979349" y="776540"/>
            <a:ext cx="2149475" cy="926023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2900" b="1" spc="-30">
                <a:latin typeface="TT Norms ExtraBold" panose="02000503040000020004" pitchFamily="50" charset="0"/>
                <a:cs typeface="Tahoma"/>
              </a:rPr>
              <a:t>Red </a:t>
            </a:r>
          </a:p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2900" b="1" spc="-30">
                <a:latin typeface="TT Norms ExtraBold" panose="02000503040000020004" pitchFamily="50" charset="0"/>
                <a:cs typeface="Tahoma"/>
              </a:rPr>
              <a:t>Nacional</a:t>
            </a:r>
            <a:endParaRPr lang="es-CO" sz="2900">
              <a:latin typeface="TT Norms ExtraBold" panose="02000503040000020004" pitchFamily="50" charset="0"/>
              <a:cs typeface="Tahoma"/>
            </a:endParaRPr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id="{51E0CD27-966C-01DF-599E-FFC7FCBB7EDC}"/>
              </a:ext>
            </a:extLst>
          </p:cNvPr>
          <p:cNvGrpSpPr/>
          <p:nvPr/>
        </p:nvGrpSpPr>
        <p:grpSpPr>
          <a:xfrm>
            <a:off x="7979315" y="1754344"/>
            <a:ext cx="2690660" cy="626517"/>
            <a:chOff x="8181233" y="2508149"/>
            <a:chExt cx="2690660" cy="626517"/>
          </a:xfrm>
        </p:grpSpPr>
        <p:sp>
          <p:nvSpPr>
            <p:cNvPr id="49" name="Rectángulo: esquinas redondeadas 48">
              <a:extLst>
                <a:ext uri="{FF2B5EF4-FFF2-40B4-BE49-F238E27FC236}">
                  <a16:creationId xmlns:a16="http://schemas.microsoft.com/office/drawing/2014/main" id="{48E1D55E-A8D5-0C2F-3111-4958502EB202}"/>
                </a:ext>
              </a:extLst>
            </p:cNvPr>
            <p:cNvSpPr/>
            <p:nvPr/>
          </p:nvSpPr>
          <p:spPr>
            <a:xfrm>
              <a:off x="8181233" y="2636701"/>
              <a:ext cx="2690660" cy="497965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15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$ 954.036 Millones</a:t>
              </a:r>
              <a:endParaRPr lang="es-CO" sz="215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50" name="Rectángulo: esquinas redondeadas 49">
              <a:extLst>
                <a:ext uri="{FF2B5EF4-FFF2-40B4-BE49-F238E27FC236}">
                  <a16:creationId xmlns:a16="http://schemas.microsoft.com/office/drawing/2014/main" id="{34F9E80F-85F2-CE2F-A586-52687A99C5D4}"/>
                </a:ext>
              </a:extLst>
            </p:cNvPr>
            <p:cNvSpPr/>
            <p:nvPr/>
          </p:nvSpPr>
          <p:spPr>
            <a:xfrm>
              <a:off x="8777660" y="2508149"/>
              <a:ext cx="1497806" cy="183877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050" b="1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Inversión Total</a:t>
              </a:r>
              <a:endParaRPr lang="es-CO" sz="1050" b="1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sp>
        <p:nvSpPr>
          <p:cNvPr id="55" name="object 15">
            <a:extLst>
              <a:ext uri="{FF2B5EF4-FFF2-40B4-BE49-F238E27FC236}">
                <a16:creationId xmlns:a16="http://schemas.microsoft.com/office/drawing/2014/main" id="{0FE51046-14E6-5606-7590-ADA67FE825BF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12">
            <a:extLst>
              <a:ext uri="{FF2B5EF4-FFF2-40B4-BE49-F238E27FC236}">
                <a16:creationId xmlns:a16="http://schemas.microsoft.com/office/drawing/2014/main" id="{2117EC9C-9E04-5E05-4871-33E1F2293FF3}"/>
              </a:ext>
            </a:extLst>
          </p:cNvPr>
          <p:cNvSpPr txBox="1">
            <a:spLocks/>
          </p:cNvSpPr>
          <p:nvPr/>
        </p:nvSpPr>
        <p:spPr>
          <a:xfrm>
            <a:off x="10786217" y="6088603"/>
            <a:ext cx="808261" cy="41351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1200" spc="-30">
                <a:latin typeface="TT Norms Bold" panose="02000803040000020004"/>
                <a:cs typeface="Tahoma"/>
              </a:rPr>
              <a:t>Red Nacional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57A9FFF2-6B32-5F0C-93F3-28AD4B62B022}"/>
              </a:ext>
            </a:extLst>
          </p:cNvPr>
          <p:cNvSpPr/>
          <p:nvPr/>
        </p:nvSpPr>
        <p:spPr>
          <a:xfrm>
            <a:off x="5657850" y="4124325"/>
            <a:ext cx="6513985" cy="161145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Marcador de número de diapositiva 1">
            <a:extLst>
              <a:ext uri="{FF2B5EF4-FFF2-40B4-BE49-F238E27FC236}">
                <a16:creationId xmlns:a16="http://schemas.microsoft.com/office/drawing/2014/main" id="{1C446800-30C8-DC2D-8597-1556A82E0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66204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4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C513933E-F2E1-21FA-CF9E-1E9CC2169C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701098"/>
              </p:ext>
            </p:extLst>
          </p:nvPr>
        </p:nvGraphicFramePr>
        <p:xfrm>
          <a:off x="5945032" y="4266095"/>
          <a:ext cx="6135983" cy="1255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5" imgW="8526886" imgH="1745184" progId="Excel.Sheet.12">
                  <p:link updateAutomatic="1"/>
                </p:oleObj>
              </mc:Choice>
              <mc:Fallback>
                <p:oleObj name="Worksheet" r:id="rId5" imgW="8526886" imgH="1745184" progId="Excel.Sheet.12">
                  <p:link updateAutomatic="1"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C513933E-F2E1-21FA-CF9E-1E9CC2169C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45032" y="4266095"/>
                        <a:ext cx="6135983" cy="12555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A20AC76B-2D3E-2185-E6FB-965DBCA4D0A5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2" name="object 2"/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91535C5E-A42D-4398-D5AF-4FDC1D8DCBA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6" name="object 6"/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381F19CF-DE35-D9C8-F575-9570337BD923}"/>
              </a:ext>
            </a:extLst>
          </p:cNvPr>
          <p:cNvGrpSpPr/>
          <p:nvPr/>
        </p:nvGrpSpPr>
        <p:grpSpPr>
          <a:xfrm>
            <a:off x="6095991" y="1049039"/>
            <a:ext cx="5052638" cy="513584"/>
            <a:chOff x="6265584" y="1049914"/>
            <a:chExt cx="4754996" cy="513584"/>
          </a:xfrm>
        </p:grpSpPr>
        <p:sp>
          <p:nvSpPr>
            <p:cNvPr id="21" name="object 21"/>
            <p:cNvSpPr txBox="1"/>
            <p:nvPr/>
          </p:nvSpPr>
          <p:spPr>
            <a:xfrm>
              <a:off x="6637551" y="1090292"/>
              <a:ext cx="2325760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Inversión</a:t>
              </a:r>
              <a:endParaRPr lang="es-CO"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$ 948.524 Millones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22" name="object 22"/>
            <p:cNvGrpSpPr/>
            <p:nvPr/>
          </p:nvGrpSpPr>
          <p:grpSpPr>
            <a:xfrm>
              <a:off x="6265584" y="1049914"/>
              <a:ext cx="298450" cy="298450"/>
              <a:chOff x="4788660" y="1803476"/>
              <a:chExt cx="298450" cy="298450"/>
            </a:xfrm>
          </p:grpSpPr>
          <p:sp>
            <p:nvSpPr>
              <p:cNvPr id="23" name="object 23"/>
              <p:cNvSpPr/>
              <p:nvPr/>
            </p:nvSpPr>
            <p:spPr>
              <a:xfrm>
                <a:off x="4788660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4" name="object 24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43164" y="1860390"/>
                <a:ext cx="190080" cy="184448"/>
              </a:xfrm>
              <a:prstGeom prst="rect">
                <a:avLst/>
              </a:prstGeom>
            </p:spPr>
          </p:pic>
        </p:grpSp>
        <p:sp>
          <p:nvSpPr>
            <p:cNvPr id="29" name="object 29"/>
            <p:cNvSpPr txBox="1"/>
            <p:nvPr/>
          </p:nvSpPr>
          <p:spPr>
            <a:xfrm>
              <a:off x="9567065" y="1090292"/>
              <a:ext cx="1453515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Alcance</a:t>
              </a:r>
              <a:endParaRPr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27 Km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30" name="object 30"/>
            <p:cNvGrpSpPr/>
            <p:nvPr/>
          </p:nvGrpSpPr>
          <p:grpSpPr>
            <a:xfrm>
              <a:off x="9195099" y="1049914"/>
              <a:ext cx="298450" cy="298450"/>
              <a:chOff x="9791129" y="1803476"/>
              <a:chExt cx="298450" cy="298450"/>
            </a:xfrm>
          </p:grpSpPr>
          <p:sp>
            <p:nvSpPr>
              <p:cNvPr id="31" name="object 31"/>
              <p:cNvSpPr/>
              <p:nvPr/>
            </p:nvSpPr>
            <p:spPr>
              <a:xfrm>
                <a:off x="9791129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32" name="object 32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832241" y="1854367"/>
                <a:ext cx="196488" cy="196488"/>
              </a:xfrm>
              <a:prstGeom prst="rect">
                <a:avLst/>
              </a:prstGeom>
            </p:spPr>
          </p:pic>
        </p:grpSp>
      </p:grpSp>
      <p:sp>
        <p:nvSpPr>
          <p:cNvPr id="33" name="object 33"/>
          <p:cNvSpPr txBox="1"/>
          <p:nvPr/>
        </p:nvSpPr>
        <p:spPr>
          <a:xfrm>
            <a:off x="1847106" y="570028"/>
            <a:ext cx="3277305" cy="61042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85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Red Nacional</a:t>
            </a:r>
            <a:endParaRPr sz="3850" dirty="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C9B5E21F-8C4B-1660-A446-AFB6DC12D79F}"/>
              </a:ext>
            </a:extLst>
          </p:cNvPr>
          <p:cNvSpPr/>
          <p:nvPr/>
        </p:nvSpPr>
        <p:spPr>
          <a:xfrm>
            <a:off x="698066" y="506280"/>
            <a:ext cx="911277" cy="618489"/>
          </a:xfrm>
          <a:custGeom>
            <a:avLst/>
            <a:gdLst/>
            <a:ahLst/>
            <a:cxnLst/>
            <a:rect l="l" t="t" r="r" b="b"/>
            <a:pathLst>
              <a:path w="694690" h="514350">
                <a:moveTo>
                  <a:pt x="430644" y="257035"/>
                </a:moveTo>
                <a:lnTo>
                  <a:pt x="426681" y="202717"/>
                </a:lnTo>
                <a:lnTo>
                  <a:pt x="414832" y="153695"/>
                </a:lnTo>
                <a:lnTo>
                  <a:pt x="398856" y="118351"/>
                </a:lnTo>
                <a:lnTo>
                  <a:pt x="395071" y="109969"/>
                </a:lnTo>
                <a:lnTo>
                  <a:pt x="367411" y="71551"/>
                </a:lnTo>
                <a:lnTo>
                  <a:pt x="334187" y="40246"/>
                </a:lnTo>
                <a:lnTo>
                  <a:pt x="298742" y="18503"/>
                </a:lnTo>
                <a:lnTo>
                  <a:pt x="298742" y="257035"/>
                </a:lnTo>
                <a:lnTo>
                  <a:pt x="297205" y="289077"/>
                </a:lnTo>
                <a:lnTo>
                  <a:pt x="285000" y="340868"/>
                </a:lnTo>
                <a:lnTo>
                  <a:pt x="261480" y="376123"/>
                </a:lnTo>
                <a:lnTo>
                  <a:pt x="215328" y="396062"/>
                </a:lnTo>
                <a:lnTo>
                  <a:pt x="198666" y="393852"/>
                </a:lnTo>
                <a:lnTo>
                  <a:pt x="156324" y="360616"/>
                </a:lnTo>
                <a:lnTo>
                  <a:pt x="138010" y="317017"/>
                </a:lnTo>
                <a:lnTo>
                  <a:pt x="131914" y="257035"/>
                </a:lnTo>
                <a:lnTo>
                  <a:pt x="133438" y="225018"/>
                </a:lnTo>
                <a:lnTo>
                  <a:pt x="145630" y="173304"/>
                </a:lnTo>
                <a:lnTo>
                  <a:pt x="169164" y="138176"/>
                </a:lnTo>
                <a:lnTo>
                  <a:pt x="215328" y="118351"/>
                </a:lnTo>
                <a:lnTo>
                  <a:pt x="231978" y="120561"/>
                </a:lnTo>
                <a:lnTo>
                  <a:pt x="274332" y="153606"/>
                </a:lnTo>
                <a:lnTo>
                  <a:pt x="292633" y="197104"/>
                </a:lnTo>
                <a:lnTo>
                  <a:pt x="298742" y="257035"/>
                </a:lnTo>
                <a:lnTo>
                  <a:pt x="298742" y="18503"/>
                </a:lnTo>
                <a:lnTo>
                  <a:pt x="297764" y="17894"/>
                </a:lnTo>
                <a:lnTo>
                  <a:pt x="258140" y="4470"/>
                </a:lnTo>
                <a:lnTo>
                  <a:pt x="215328" y="0"/>
                </a:lnTo>
                <a:lnTo>
                  <a:pt x="172504" y="4470"/>
                </a:lnTo>
                <a:lnTo>
                  <a:pt x="132880" y="17894"/>
                </a:lnTo>
                <a:lnTo>
                  <a:pt x="96456" y="40246"/>
                </a:lnTo>
                <a:lnTo>
                  <a:pt x="63233" y="71551"/>
                </a:lnTo>
                <a:lnTo>
                  <a:pt x="35560" y="109969"/>
                </a:lnTo>
                <a:lnTo>
                  <a:pt x="15798" y="153695"/>
                </a:lnTo>
                <a:lnTo>
                  <a:pt x="3949" y="202717"/>
                </a:lnTo>
                <a:lnTo>
                  <a:pt x="0" y="257035"/>
                </a:lnTo>
                <a:lnTo>
                  <a:pt x="3949" y="311353"/>
                </a:lnTo>
                <a:lnTo>
                  <a:pt x="15798" y="360362"/>
                </a:lnTo>
                <a:lnTo>
                  <a:pt x="35560" y="404088"/>
                </a:lnTo>
                <a:lnTo>
                  <a:pt x="63233" y="442518"/>
                </a:lnTo>
                <a:lnTo>
                  <a:pt x="96456" y="473824"/>
                </a:lnTo>
                <a:lnTo>
                  <a:pt x="132880" y="496176"/>
                </a:lnTo>
                <a:lnTo>
                  <a:pt x="172504" y="509587"/>
                </a:lnTo>
                <a:lnTo>
                  <a:pt x="215328" y="514057"/>
                </a:lnTo>
                <a:lnTo>
                  <a:pt x="258140" y="509587"/>
                </a:lnTo>
                <a:lnTo>
                  <a:pt x="297764" y="496176"/>
                </a:lnTo>
                <a:lnTo>
                  <a:pt x="334187" y="473824"/>
                </a:lnTo>
                <a:lnTo>
                  <a:pt x="367411" y="442518"/>
                </a:lnTo>
                <a:lnTo>
                  <a:pt x="395071" y="404088"/>
                </a:lnTo>
                <a:lnTo>
                  <a:pt x="398691" y="396062"/>
                </a:lnTo>
                <a:lnTo>
                  <a:pt x="414832" y="360362"/>
                </a:lnTo>
                <a:lnTo>
                  <a:pt x="426681" y="311353"/>
                </a:lnTo>
                <a:lnTo>
                  <a:pt x="430644" y="257035"/>
                </a:lnTo>
                <a:close/>
              </a:path>
              <a:path w="694690" h="514350">
                <a:moveTo>
                  <a:pt x="694448" y="13906"/>
                </a:moveTo>
                <a:lnTo>
                  <a:pt x="579831" y="13906"/>
                </a:lnTo>
                <a:lnTo>
                  <a:pt x="571017" y="27813"/>
                </a:lnTo>
                <a:lnTo>
                  <a:pt x="565492" y="35217"/>
                </a:lnTo>
                <a:lnTo>
                  <a:pt x="524865" y="66332"/>
                </a:lnTo>
                <a:lnTo>
                  <a:pt x="482523" y="80022"/>
                </a:lnTo>
                <a:lnTo>
                  <a:pt x="482523" y="159715"/>
                </a:lnTo>
                <a:lnTo>
                  <a:pt x="562546" y="159715"/>
                </a:lnTo>
                <a:lnTo>
                  <a:pt x="562546" y="500151"/>
                </a:lnTo>
                <a:lnTo>
                  <a:pt x="694448" y="500151"/>
                </a:lnTo>
                <a:lnTo>
                  <a:pt x="694448" y="13906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8FC21FA4-3277-A9A1-4BB7-A70CB842F33D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2">
            <a:extLst>
              <a:ext uri="{FF2B5EF4-FFF2-40B4-BE49-F238E27FC236}">
                <a16:creationId xmlns:a16="http://schemas.microsoft.com/office/drawing/2014/main" id="{7FE19162-4C88-4302-B01E-74F7BDDC1F29}"/>
              </a:ext>
            </a:extLst>
          </p:cNvPr>
          <p:cNvSpPr txBox="1">
            <a:spLocks/>
          </p:cNvSpPr>
          <p:nvPr/>
        </p:nvSpPr>
        <p:spPr>
          <a:xfrm>
            <a:off x="10786217" y="6088603"/>
            <a:ext cx="808261" cy="41351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1200" spc="-30">
                <a:latin typeface="TT Norms Bold" panose="02000803040000020004"/>
                <a:cs typeface="Tahoma"/>
              </a:rPr>
              <a:t>Red Nacional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sp>
        <p:nvSpPr>
          <p:cNvPr id="5" name="Marcador de número de diapositiva 1">
            <a:extLst>
              <a:ext uri="{FF2B5EF4-FFF2-40B4-BE49-F238E27FC236}">
                <a16:creationId xmlns:a16="http://schemas.microsoft.com/office/drawing/2014/main" id="{3C63AB0C-BBA7-C561-5AB7-C61947FA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5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D7843CFD-F44A-4DB3-91BC-20341DFEAB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508190"/>
              </p:ext>
            </p:extLst>
          </p:nvPr>
        </p:nvGraphicFramePr>
        <p:xfrm>
          <a:off x="516000" y="2306683"/>
          <a:ext cx="11160000" cy="2709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Worksheet" r:id="rId5" imgW="16283975" imgH="3947239" progId="Excel.Sheet.12">
                  <p:link updateAutomatic="1"/>
                </p:oleObj>
              </mc:Choice>
              <mc:Fallback>
                <p:oleObj name="Worksheet" r:id="rId5" imgW="16283975" imgH="3947239" progId="Excel.Sheet.12">
                  <p:link updateAutomatic="1"/>
                  <p:pic>
                    <p:nvPicPr>
                      <p:cNvPr id="10" name="Objeto 9">
                        <a:extLst>
                          <a:ext uri="{FF2B5EF4-FFF2-40B4-BE49-F238E27FC236}">
                            <a16:creationId xmlns:a16="http://schemas.microsoft.com/office/drawing/2014/main" id="{D7843CFD-F44A-4DB3-91BC-20341DFEAB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6000" y="2306683"/>
                        <a:ext cx="11160000" cy="2709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8953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42D3A9C3-8F8E-45A8-A8B6-861F07C729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804" t="10719" r="15749" b="16360"/>
          <a:stretch/>
        </p:blipFill>
        <p:spPr>
          <a:xfrm>
            <a:off x="0" y="0"/>
            <a:ext cx="6459181" cy="3830400"/>
          </a:xfrm>
          <a:prstGeom prst="rect">
            <a:avLst/>
          </a:prstGeom>
          <a:ln w="57150">
            <a:noFill/>
          </a:ln>
        </p:spPr>
      </p:pic>
      <p:sp>
        <p:nvSpPr>
          <p:cNvPr id="22" name="Forma libre 7">
            <a:extLst>
              <a:ext uri="{FF2B5EF4-FFF2-40B4-BE49-F238E27FC236}">
                <a16:creationId xmlns:a16="http://schemas.microsoft.com/office/drawing/2014/main" id="{35B7AFA4-0375-6EEA-F380-BCCA09216C97}"/>
              </a:ext>
            </a:extLst>
          </p:cNvPr>
          <p:cNvSpPr/>
          <p:nvPr/>
        </p:nvSpPr>
        <p:spPr>
          <a:xfrm>
            <a:off x="1636248" y="1992336"/>
            <a:ext cx="3363058" cy="318513"/>
          </a:xfrm>
          <a:custGeom>
            <a:avLst/>
            <a:gdLst>
              <a:gd name="connsiteX0" fmla="*/ 0 w 2524369"/>
              <a:gd name="connsiteY0" fmla="*/ 296985 h 296985"/>
              <a:gd name="connsiteX1" fmla="*/ 54708 w 2524369"/>
              <a:gd name="connsiteY1" fmla="*/ 211016 h 296985"/>
              <a:gd name="connsiteX2" fmla="*/ 78154 w 2524369"/>
              <a:gd name="connsiteY2" fmla="*/ 203200 h 296985"/>
              <a:gd name="connsiteX3" fmla="*/ 148492 w 2524369"/>
              <a:gd name="connsiteY3" fmla="*/ 148493 h 296985"/>
              <a:gd name="connsiteX4" fmla="*/ 195385 w 2524369"/>
              <a:gd name="connsiteY4" fmla="*/ 132862 h 296985"/>
              <a:gd name="connsiteX5" fmla="*/ 218831 w 2524369"/>
              <a:gd name="connsiteY5" fmla="*/ 125046 h 296985"/>
              <a:gd name="connsiteX6" fmla="*/ 265723 w 2524369"/>
              <a:gd name="connsiteY6" fmla="*/ 8597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54708 w 2524369"/>
              <a:gd name="connsiteY1" fmla="*/ 211016 h 296985"/>
              <a:gd name="connsiteX2" fmla="*/ 117643 w 2524369"/>
              <a:gd name="connsiteY2" fmla="*/ 210041 h 296985"/>
              <a:gd name="connsiteX3" fmla="*/ 148492 w 2524369"/>
              <a:gd name="connsiteY3" fmla="*/ 148493 h 296985"/>
              <a:gd name="connsiteX4" fmla="*/ 195385 w 2524369"/>
              <a:gd name="connsiteY4" fmla="*/ 132862 h 296985"/>
              <a:gd name="connsiteX5" fmla="*/ 218831 w 2524369"/>
              <a:gd name="connsiteY5" fmla="*/ 125046 h 296985"/>
              <a:gd name="connsiteX6" fmla="*/ 265723 w 2524369"/>
              <a:gd name="connsiteY6" fmla="*/ 8597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48492 w 2524369"/>
              <a:gd name="connsiteY3" fmla="*/ 148493 h 296985"/>
              <a:gd name="connsiteX4" fmla="*/ 195385 w 2524369"/>
              <a:gd name="connsiteY4" fmla="*/ 132862 h 296985"/>
              <a:gd name="connsiteX5" fmla="*/ 218831 w 2524369"/>
              <a:gd name="connsiteY5" fmla="*/ 125046 h 296985"/>
              <a:gd name="connsiteX6" fmla="*/ 265723 w 2524369"/>
              <a:gd name="connsiteY6" fmla="*/ 8597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77589 w 2524369"/>
              <a:gd name="connsiteY3" fmla="*/ 180415 h 296985"/>
              <a:gd name="connsiteX4" fmla="*/ 195385 w 2524369"/>
              <a:gd name="connsiteY4" fmla="*/ 132862 h 296985"/>
              <a:gd name="connsiteX5" fmla="*/ 218831 w 2524369"/>
              <a:gd name="connsiteY5" fmla="*/ 125046 h 296985"/>
              <a:gd name="connsiteX6" fmla="*/ 265723 w 2524369"/>
              <a:gd name="connsiteY6" fmla="*/ 8597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77589 w 2524369"/>
              <a:gd name="connsiteY3" fmla="*/ 180415 h 296985"/>
              <a:gd name="connsiteX4" fmla="*/ 195385 w 2524369"/>
              <a:gd name="connsiteY4" fmla="*/ 132862 h 296985"/>
              <a:gd name="connsiteX5" fmla="*/ 250006 w 2524369"/>
              <a:gd name="connsiteY5" fmla="*/ 129606 h 296985"/>
              <a:gd name="connsiteX6" fmla="*/ 265723 w 2524369"/>
              <a:gd name="connsiteY6" fmla="*/ 8597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77589 w 2524369"/>
              <a:gd name="connsiteY3" fmla="*/ 180415 h 296985"/>
              <a:gd name="connsiteX4" fmla="*/ 207856 w 2524369"/>
              <a:gd name="connsiteY4" fmla="*/ 153383 h 296985"/>
              <a:gd name="connsiteX5" fmla="*/ 250006 w 2524369"/>
              <a:gd name="connsiteY5" fmla="*/ 129606 h 296985"/>
              <a:gd name="connsiteX6" fmla="*/ 265723 w 2524369"/>
              <a:gd name="connsiteY6" fmla="*/ 8597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77589 w 2524369"/>
              <a:gd name="connsiteY3" fmla="*/ 180415 h 296985"/>
              <a:gd name="connsiteX4" fmla="*/ 207856 w 2524369"/>
              <a:gd name="connsiteY4" fmla="*/ 153383 h 296985"/>
              <a:gd name="connsiteX5" fmla="*/ 250006 w 2524369"/>
              <a:gd name="connsiteY5" fmla="*/ 129606 h 296985"/>
              <a:gd name="connsiteX6" fmla="*/ 296898 w 2524369"/>
              <a:gd name="connsiteY6" fmla="*/ 92810 h 296985"/>
              <a:gd name="connsiteX7" fmla="*/ 336062 w 2524369"/>
              <a:gd name="connsiteY7" fmla="*/ 46893 h 296985"/>
              <a:gd name="connsiteX8" fmla="*/ 359508 w 2524369"/>
              <a:gd name="connsiteY8" fmla="*/ 3126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77589 w 2524369"/>
              <a:gd name="connsiteY3" fmla="*/ 180415 h 296985"/>
              <a:gd name="connsiteX4" fmla="*/ 207856 w 2524369"/>
              <a:gd name="connsiteY4" fmla="*/ 153383 h 296985"/>
              <a:gd name="connsiteX5" fmla="*/ 250006 w 2524369"/>
              <a:gd name="connsiteY5" fmla="*/ 129606 h 296985"/>
              <a:gd name="connsiteX6" fmla="*/ 296898 w 2524369"/>
              <a:gd name="connsiteY6" fmla="*/ 92810 h 296985"/>
              <a:gd name="connsiteX7" fmla="*/ 336062 w 2524369"/>
              <a:gd name="connsiteY7" fmla="*/ 46893 h 296985"/>
              <a:gd name="connsiteX8" fmla="*/ 371979 w 2524369"/>
              <a:gd name="connsiteY8" fmla="*/ 35822 h 296985"/>
              <a:gd name="connsiteX9" fmla="*/ 382954 w 2524369"/>
              <a:gd name="connsiteY9" fmla="*/ 23446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6985 h 296985"/>
              <a:gd name="connsiteX1" fmla="*/ 71335 w 2524369"/>
              <a:gd name="connsiteY1" fmla="*/ 249778 h 296985"/>
              <a:gd name="connsiteX2" fmla="*/ 117643 w 2524369"/>
              <a:gd name="connsiteY2" fmla="*/ 210041 h 296985"/>
              <a:gd name="connsiteX3" fmla="*/ 177589 w 2524369"/>
              <a:gd name="connsiteY3" fmla="*/ 180415 h 296985"/>
              <a:gd name="connsiteX4" fmla="*/ 207856 w 2524369"/>
              <a:gd name="connsiteY4" fmla="*/ 153383 h 296985"/>
              <a:gd name="connsiteX5" fmla="*/ 250006 w 2524369"/>
              <a:gd name="connsiteY5" fmla="*/ 129606 h 296985"/>
              <a:gd name="connsiteX6" fmla="*/ 296898 w 2524369"/>
              <a:gd name="connsiteY6" fmla="*/ 92810 h 296985"/>
              <a:gd name="connsiteX7" fmla="*/ 336062 w 2524369"/>
              <a:gd name="connsiteY7" fmla="*/ 46893 h 296985"/>
              <a:gd name="connsiteX8" fmla="*/ 371979 w 2524369"/>
              <a:gd name="connsiteY8" fmla="*/ 35822 h 296985"/>
              <a:gd name="connsiteX9" fmla="*/ 432835 w 2524369"/>
              <a:gd name="connsiteY9" fmla="*/ 50807 h 296985"/>
              <a:gd name="connsiteX10" fmla="*/ 554892 w 2524369"/>
              <a:gd name="connsiteY10" fmla="*/ 15631 h 296985"/>
              <a:gd name="connsiteX11" fmla="*/ 617415 w 2524369"/>
              <a:gd name="connsiteY11" fmla="*/ 7816 h 296985"/>
              <a:gd name="connsiteX12" fmla="*/ 648677 w 2524369"/>
              <a:gd name="connsiteY12" fmla="*/ 0 h 296985"/>
              <a:gd name="connsiteX13" fmla="*/ 765908 w 2524369"/>
              <a:gd name="connsiteY13" fmla="*/ 7816 h 296985"/>
              <a:gd name="connsiteX14" fmla="*/ 820615 w 2524369"/>
              <a:gd name="connsiteY14" fmla="*/ 23446 h 296985"/>
              <a:gd name="connsiteX15" fmla="*/ 844062 w 2524369"/>
              <a:gd name="connsiteY15" fmla="*/ 39077 h 296985"/>
              <a:gd name="connsiteX16" fmla="*/ 898769 w 2524369"/>
              <a:gd name="connsiteY16" fmla="*/ 54708 h 296985"/>
              <a:gd name="connsiteX17" fmla="*/ 945662 w 2524369"/>
              <a:gd name="connsiteY17" fmla="*/ 70339 h 296985"/>
              <a:gd name="connsiteX18" fmla="*/ 1016000 w 2524369"/>
              <a:gd name="connsiteY18" fmla="*/ 93785 h 296985"/>
              <a:gd name="connsiteX19" fmla="*/ 1039446 w 2524369"/>
              <a:gd name="connsiteY19" fmla="*/ 101600 h 296985"/>
              <a:gd name="connsiteX20" fmla="*/ 1062892 w 2524369"/>
              <a:gd name="connsiteY20" fmla="*/ 117231 h 296985"/>
              <a:gd name="connsiteX21" fmla="*/ 1094154 w 2524369"/>
              <a:gd name="connsiteY21" fmla="*/ 125046 h 296985"/>
              <a:gd name="connsiteX22" fmla="*/ 1266092 w 2524369"/>
              <a:gd name="connsiteY22" fmla="*/ 140677 h 296985"/>
              <a:gd name="connsiteX23" fmla="*/ 1312985 w 2524369"/>
              <a:gd name="connsiteY23" fmla="*/ 164123 h 296985"/>
              <a:gd name="connsiteX24" fmla="*/ 1383323 w 2524369"/>
              <a:gd name="connsiteY24" fmla="*/ 195385 h 296985"/>
              <a:gd name="connsiteX25" fmla="*/ 1406769 w 2524369"/>
              <a:gd name="connsiteY25" fmla="*/ 203200 h 296985"/>
              <a:gd name="connsiteX26" fmla="*/ 1547446 w 2524369"/>
              <a:gd name="connsiteY26" fmla="*/ 218831 h 296985"/>
              <a:gd name="connsiteX27" fmla="*/ 1680308 w 2524369"/>
              <a:gd name="connsiteY27" fmla="*/ 242277 h 296985"/>
              <a:gd name="connsiteX28" fmla="*/ 1703754 w 2524369"/>
              <a:gd name="connsiteY28" fmla="*/ 250093 h 296985"/>
              <a:gd name="connsiteX29" fmla="*/ 1844431 w 2524369"/>
              <a:gd name="connsiteY29" fmla="*/ 234462 h 296985"/>
              <a:gd name="connsiteX30" fmla="*/ 1875692 w 2524369"/>
              <a:gd name="connsiteY30" fmla="*/ 226646 h 296985"/>
              <a:gd name="connsiteX31" fmla="*/ 1938215 w 2524369"/>
              <a:gd name="connsiteY31" fmla="*/ 218831 h 296985"/>
              <a:gd name="connsiteX32" fmla="*/ 1985108 w 2524369"/>
              <a:gd name="connsiteY32" fmla="*/ 211016 h 296985"/>
              <a:gd name="connsiteX33" fmla="*/ 2032000 w 2524369"/>
              <a:gd name="connsiteY33" fmla="*/ 195385 h 296985"/>
              <a:gd name="connsiteX34" fmla="*/ 2055446 w 2524369"/>
              <a:gd name="connsiteY34" fmla="*/ 187570 h 296985"/>
              <a:gd name="connsiteX35" fmla="*/ 2094523 w 2524369"/>
              <a:gd name="connsiteY35" fmla="*/ 179754 h 296985"/>
              <a:gd name="connsiteX36" fmla="*/ 2157046 w 2524369"/>
              <a:gd name="connsiteY36" fmla="*/ 164123 h 296985"/>
              <a:gd name="connsiteX37" fmla="*/ 2289908 w 2524369"/>
              <a:gd name="connsiteY37" fmla="*/ 156308 h 296985"/>
              <a:gd name="connsiteX38" fmla="*/ 2313354 w 2524369"/>
              <a:gd name="connsiteY38" fmla="*/ 132862 h 296985"/>
              <a:gd name="connsiteX39" fmla="*/ 2336800 w 2524369"/>
              <a:gd name="connsiteY39" fmla="*/ 125046 h 296985"/>
              <a:gd name="connsiteX40" fmla="*/ 2360246 w 2524369"/>
              <a:gd name="connsiteY40" fmla="*/ 109416 h 296985"/>
              <a:gd name="connsiteX41" fmla="*/ 2383692 w 2524369"/>
              <a:gd name="connsiteY41" fmla="*/ 101600 h 296985"/>
              <a:gd name="connsiteX42" fmla="*/ 2430585 w 2524369"/>
              <a:gd name="connsiteY42" fmla="*/ 70339 h 296985"/>
              <a:gd name="connsiteX43" fmla="*/ 2524369 w 2524369"/>
              <a:gd name="connsiteY43" fmla="*/ 70339 h 296985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20615 w 2524369"/>
              <a:gd name="connsiteY14" fmla="*/ 25137 h 298676"/>
              <a:gd name="connsiteX15" fmla="*/ 844062 w 2524369"/>
              <a:gd name="connsiteY15" fmla="*/ 40768 h 298676"/>
              <a:gd name="connsiteX16" fmla="*/ 898769 w 2524369"/>
              <a:gd name="connsiteY16" fmla="*/ 56399 h 298676"/>
              <a:gd name="connsiteX17" fmla="*/ 945662 w 2524369"/>
              <a:gd name="connsiteY17" fmla="*/ 72030 h 298676"/>
              <a:gd name="connsiteX18" fmla="*/ 1016000 w 2524369"/>
              <a:gd name="connsiteY18" fmla="*/ 95476 h 298676"/>
              <a:gd name="connsiteX19" fmla="*/ 1039446 w 2524369"/>
              <a:gd name="connsiteY19" fmla="*/ 103291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20615 w 2524369"/>
              <a:gd name="connsiteY14" fmla="*/ 25137 h 298676"/>
              <a:gd name="connsiteX15" fmla="*/ 844062 w 2524369"/>
              <a:gd name="connsiteY15" fmla="*/ 86370 h 298676"/>
              <a:gd name="connsiteX16" fmla="*/ 898769 w 2524369"/>
              <a:gd name="connsiteY16" fmla="*/ 56399 h 298676"/>
              <a:gd name="connsiteX17" fmla="*/ 945662 w 2524369"/>
              <a:gd name="connsiteY17" fmla="*/ 72030 h 298676"/>
              <a:gd name="connsiteX18" fmla="*/ 1016000 w 2524369"/>
              <a:gd name="connsiteY18" fmla="*/ 95476 h 298676"/>
              <a:gd name="connsiteX19" fmla="*/ 1039446 w 2524369"/>
              <a:gd name="connsiteY19" fmla="*/ 103291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898769 w 2524369"/>
              <a:gd name="connsiteY16" fmla="*/ 56399 h 298676"/>
              <a:gd name="connsiteX17" fmla="*/ 945662 w 2524369"/>
              <a:gd name="connsiteY17" fmla="*/ 72030 h 298676"/>
              <a:gd name="connsiteX18" fmla="*/ 1016000 w 2524369"/>
              <a:gd name="connsiteY18" fmla="*/ 95476 h 298676"/>
              <a:gd name="connsiteX19" fmla="*/ 1039446 w 2524369"/>
              <a:gd name="connsiteY19" fmla="*/ 103291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45662 w 2524369"/>
              <a:gd name="connsiteY17" fmla="*/ 72030 h 298676"/>
              <a:gd name="connsiteX18" fmla="*/ 1016000 w 2524369"/>
              <a:gd name="connsiteY18" fmla="*/ 95476 h 298676"/>
              <a:gd name="connsiteX19" fmla="*/ 1039446 w 2524369"/>
              <a:gd name="connsiteY19" fmla="*/ 103291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16000 w 2524369"/>
              <a:gd name="connsiteY18" fmla="*/ 95476 h 298676"/>
              <a:gd name="connsiteX19" fmla="*/ 1039446 w 2524369"/>
              <a:gd name="connsiteY19" fmla="*/ 103291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039446 w 2524369"/>
              <a:gd name="connsiteY19" fmla="*/ 103291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062892 w 2524369"/>
              <a:gd name="connsiteY20" fmla="*/ 118922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094154 w 2524369"/>
              <a:gd name="connsiteY21" fmla="*/ 126737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266092 w 2524369"/>
              <a:gd name="connsiteY22" fmla="*/ 142368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312985 w 2524369"/>
              <a:gd name="connsiteY23" fmla="*/ 165814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383323 w 2524369"/>
              <a:gd name="connsiteY24" fmla="*/ 197076 h 298676"/>
              <a:gd name="connsiteX25" fmla="*/ 1406769 w 2524369"/>
              <a:gd name="connsiteY25" fmla="*/ 204891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383323 w 2524369"/>
              <a:gd name="connsiteY24" fmla="*/ 197076 h 298676"/>
              <a:gd name="connsiteX25" fmla="*/ 1654095 w 2524369"/>
              <a:gd name="connsiteY25" fmla="*/ 271013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547446 w 2524369"/>
              <a:gd name="connsiteY26" fmla="*/ 220522 h 298676"/>
              <a:gd name="connsiteX27" fmla="*/ 1680308 w 2524369"/>
              <a:gd name="connsiteY27" fmla="*/ 243968 h 298676"/>
              <a:gd name="connsiteX28" fmla="*/ 1703754 w 2524369"/>
              <a:gd name="connsiteY28" fmla="*/ 251784 h 298676"/>
              <a:gd name="connsiteX29" fmla="*/ 1844431 w 2524369"/>
              <a:gd name="connsiteY29" fmla="*/ 236153 h 298676"/>
              <a:gd name="connsiteX30" fmla="*/ 1875692 w 2524369"/>
              <a:gd name="connsiteY30" fmla="*/ 228337 h 298676"/>
              <a:gd name="connsiteX31" fmla="*/ 1938215 w 2524369"/>
              <a:gd name="connsiteY31" fmla="*/ 220522 h 298676"/>
              <a:gd name="connsiteX32" fmla="*/ 1985108 w 2524369"/>
              <a:gd name="connsiteY32" fmla="*/ 212707 h 298676"/>
              <a:gd name="connsiteX33" fmla="*/ 2032000 w 2524369"/>
              <a:gd name="connsiteY33" fmla="*/ 197076 h 298676"/>
              <a:gd name="connsiteX34" fmla="*/ 2055446 w 2524369"/>
              <a:gd name="connsiteY34" fmla="*/ 189261 h 298676"/>
              <a:gd name="connsiteX35" fmla="*/ 2094523 w 2524369"/>
              <a:gd name="connsiteY35" fmla="*/ 181445 h 298676"/>
              <a:gd name="connsiteX36" fmla="*/ 2157046 w 2524369"/>
              <a:gd name="connsiteY36" fmla="*/ 165814 h 298676"/>
              <a:gd name="connsiteX37" fmla="*/ 2289908 w 2524369"/>
              <a:gd name="connsiteY37" fmla="*/ 157999 h 298676"/>
              <a:gd name="connsiteX38" fmla="*/ 2313354 w 2524369"/>
              <a:gd name="connsiteY38" fmla="*/ 134553 h 298676"/>
              <a:gd name="connsiteX39" fmla="*/ 2336800 w 2524369"/>
              <a:gd name="connsiteY39" fmla="*/ 126737 h 298676"/>
              <a:gd name="connsiteX40" fmla="*/ 2360246 w 2524369"/>
              <a:gd name="connsiteY40" fmla="*/ 111107 h 298676"/>
              <a:gd name="connsiteX41" fmla="*/ 2383692 w 2524369"/>
              <a:gd name="connsiteY41" fmla="*/ 103291 h 298676"/>
              <a:gd name="connsiteX42" fmla="*/ 2430585 w 2524369"/>
              <a:gd name="connsiteY42" fmla="*/ 72030 h 298676"/>
              <a:gd name="connsiteX43" fmla="*/ 2524369 w 2524369"/>
              <a:gd name="connsiteY43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547446 w 2524369"/>
              <a:gd name="connsiteY27" fmla="*/ 220522 h 298676"/>
              <a:gd name="connsiteX28" fmla="*/ 1680308 w 2524369"/>
              <a:gd name="connsiteY28" fmla="*/ 243968 h 298676"/>
              <a:gd name="connsiteX29" fmla="*/ 1703754 w 2524369"/>
              <a:gd name="connsiteY29" fmla="*/ 251784 h 298676"/>
              <a:gd name="connsiteX30" fmla="*/ 1844431 w 2524369"/>
              <a:gd name="connsiteY30" fmla="*/ 236153 h 298676"/>
              <a:gd name="connsiteX31" fmla="*/ 1875692 w 2524369"/>
              <a:gd name="connsiteY31" fmla="*/ 228337 h 298676"/>
              <a:gd name="connsiteX32" fmla="*/ 1938215 w 2524369"/>
              <a:gd name="connsiteY32" fmla="*/ 220522 h 298676"/>
              <a:gd name="connsiteX33" fmla="*/ 1985108 w 2524369"/>
              <a:gd name="connsiteY33" fmla="*/ 212707 h 298676"/>
              <a:gd name="connsiteX34" fmla="*/ 2032000 w 2524369"/>
              <a:gd name="connsiteY34" fmla="*/ 197076 h 298676"/>
              <a:gd name="connsiteX35" fmla="*/ 2055446 w 2524369"/>
              <a:gd name="connsiteY35" fmla="*/ 189261 h 298676"/>
              <a:gd name="connsiteX36" fmla="*/ 2094523 w 2524369"/>
              <a:gd name="connsiteY36" fmla="*/ 181445 h 298676"/>
              <a:gd name="connsiteX37" fmla="*/ 2157046 w 2524369"/>
              <a:gd name="connsiteY37" fmla="*/ 165814 h 298676"/>
              <a:gd name="connsiteX38" fmla="*/ 2289908 w 2524369"/>
              <a:gd name="connsiteY38" fmla="*/ 157999 h 298676"/>
              <a:gd name="connsiteX39" fmla="*/ 2313354 w 2524369"/>
              <a:gd name="connsiteY39" fmla="*/ 134553 h 298676"/>
              <a:gd name="connsiteX40" fmla="*/ 2336800 w 2524369"/>
              <a:gd name="connsiteY40" fmla="*/ 126737 h 298676"/>
              <a:gd name="connsiteX41" fmla="*/ 2360246 w 2524369"/>
              <a:gd name="connsiteY41" fmla="*/ 111107 h 298676"/>
              <a:gd name="connsiteX42" fmla="*/ 2383692 w 2524369"/>
              <a:gd name="connsiteY42" fmla="*/ 103291 h 298676"/>
              <a:gd name="connsiteX43" fmla="*/ 2430585 w 2524369"/>
              <a:gd name="connsiteY43" fmla="*/ 72030 h 298676"/>
              <a:gd name="connsiteX44" fmla="*/ 2524369 w 2524369"/>
              <a:gd name="connsiteY44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547446 w 2524369"/>
              <a:gd name="connsiteY27" fmla="*/ 220522 h 298676"/>
              <a:gd name="connsiteX28" fmla="*/ 1811025 w 2524369"/>
              <a:gd name="connsiteY28" fmla="*/ 284581 h 298676"/>
              <a:gd name="connsiteX29" fmla="*/ 1680308 w 2524369"/>
              <a:gd name="connsiteY29" fmla="*/ 243968 h 298676"/>
              <a:gd name="connsiteX30" fmla="*/ 1703754 w 2524369"/>
              <a:gd name="connsiteY30" fmla="*/ 251784 h 298676"/>
              <a:gd name="connsiteX31" fmla="*/ 1844431 w 2524369"/>
              <a:gd name="connsiteY31" fmla="*/ 236153 h 298676"/>
              <a:gd name="connsiteX32" fmla="*/ 1875692 w 2524369"/>
              <a:gd name="connsiteY32" fmla="*/ 228337 h 298676"/>
              <a:gd name="connsiteX33" fmla="*/ 1938215 w 2524369"/>
              <a:gd name="connsiteY33" fmla="*/ 22052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680308 w 2524369"/>
              <a:gd name="connsiteY29" fmla="*/ 243968 h 298676"/>
              <a:gd name="connsiteX30" fmla="*/ 1703754 w 2524369"/>
              <a:gd name="connsiteY30" fmla="*/ 251784 h 298676"/>
              <a:gd name="connsiteX31" fmla="*/ 1844431 w 2524369"/>
              <a:gd name="connsiteY31" fmla="*/ 236153 h 298676"/>
              <a:gd name="connsiteX32" fmla="*/ 1875692 w 2524369"/>
              <a:gd name="connsiteY32" fmla="*/ 228337 h 298676"/>
              <a:gd name="connsiteX33" fmla="*/ 1938215 w 2524369"/>
              <a:gd name="connsiteY33" fmla="*/ 22052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703754 w 2524369"/>
              <a:gd name="connsiteY30" fmla="*/ 251784 h 298676"/>
              <a:gd name="connsiteX31" fmla="*/ 1844431 w 2524369"/>
              <a:gd name="connsiteY31" fmla="*/ 236153 h 298676"/>
              <a:gd name="connsiteX32" fmla="*/ 1875692 w 2524369"/>
              <a:gd name="connsiteY32" fmla="*/ 228337 h 298676"/>
              <a:gd name="connsiteX33" fmla="*/ 1938215 w 2524369"/>
              <a:gd name="connsiteY33" fmla="*/ 22052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1844431 w 2524369"/>
              <a:gd name="connsiteY31" fmla="*/ 236153 h 298676"/>
              <a:gd name="connsiteX32" fmla="*/ 1875692 w 2524369"/>
              <a:gd name="connsiteY32" fmla="*/ 228337 h 298676"/>
              <a:gd name="connsiteX33" fmla="*/ 1938215 w 2524369"/>
              <a:gd name="connsiteY33" fmla="*/ 22052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2010700 w 2524369"/>
              <a:gd name="connsiteY31" fmla="*/ 258954 h 298676"/>
              <a:gd name="connsiteX32" fmla="*/ 1875692 w 2524369"/>
              <a:gd name="connsiteY32" fmla="*/ 228337 h 298676"/>
              <a:gd name="connsiteX33" fmla="*/ 1938215 w 2524369"/>
              <a:gd name="connsiteY33" fmla="*/ 22052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2010700 w 2524369"/>
              <a:gd name="connsiteY31" fmla="*/ 258954 h 298676"/>
              <a:gd name="connsiteX32" fmla="*/ 2064823 w 2524369"/>
              <a:gd name="connsiteY32" fmla="*/ 255698 h 298676"/>
              <a:gd name="connsiteX33" fmla="*/ 1938215 w 2524369"/>
              <a:gd name="connsiteY33" fmla="*/ 22052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2010700 w 2524369"/>
              <a:gd name="connsiteY31" fmla="*/ 258954 h 298676"/>
              <a:gd name="connsiteX32" fmla="*/ 2064823 w 2524369"/>
              <a:gd name="connsiteY32" fmla="*/ 255698 h 298676"/>
              <a:gd name="connsiteX33" fmla="*/ 2125268 w 2524369"/>
              <a:gd name="connsiteY33" fmla="*/ 236482 h 298676"/>
              <a:gd name="connsiteX34" fmla="*/ 1985108 w 2524369"/>
              <a:gd name="connsiteY34" fmla="*/ 212707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2010700 w 2524369"/>
              <a:gd name="connsiteY31" fmla="*/ 258954 h 298676"/>
              <a:gd name="connsiteX32" fmla="*/ 2064823 w 2524369"/>
              <a:gd name="connsiteY32" fmla="*/ 255698 h 298676"/>
              <a:gd name="connsiteX33" fmla="*/ 2125268 w 2524369"/>
              <a:gd name="connsiteY33" fmla="*/ 236482 h 298676"/>
              <a:gd name="connsiteX34" fmla="*/ 2192945 w 2524369"/>
              <a:gd name="connsiteY34" fmla="*/ 221828 h 298676"/>
              <a:gd name="connsiteX35" fmla="*/ 2032000 w 2524369"/>
              <a:gd name="connsiteY35" fmla="*/ 197076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2010700 w 2524369"/>
              <a:gd name="connsiteY31" fmla="*/ 258954 h 298676"/>
              <a:gd name="connsiteX32" fmla="*/ 2064823 w 2524369"/>
              <a:gd name="connsiteY32" fmla="*/ 255698 h 298676"/>
              <a:gd name="connsiteX33" fmla="*/ 2125268 w 2524369"/>
              <a:gd name="connsiteY33" fmla="*/ 236482 h 298676"/>
              <a:gd name="connsiteX34" fmla="*/ 2192945 w 2524369"/>
              <a:gd name="connsiteY34" fmla="*/ 221828 h 298676"/>
              <a:gd name="connsiteX35" fmla="*/ 2252307 w 2524369"/>
              <a:gd name="connsiteY35" fmla="*/ 183395 h 298676"/>
              <a:gd name="connsiteX36" fmla="*/ 2055446 w 2524369"/>
              <a:gd name="connsiteY36" fmla="*/ 189261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524369"/>
              <a:gd name="connsiteY0" fmla="*/ 298676 h 323785"/>
              <a:gd name="connsiteX1" fmla="*/ 71335 w 2524369"/>
              <a:gd name="connsiteY1" fmla="*/ 251469 h 323785"/>
              <a:gd name="connsiteX2" fmla="*/ 117643 w 2524369"/>
              <a:gd name="connsiteY2" fmla="*/ 211732 h 323785"/>
              <a:gd name="connsiteX3" fmla="*/ 177589 w 2524369"/>
              <a:gd name="connsiteY3" fmla="*/ 182106 h 323785"/>
              <a:gd name="connsiteX4" fmla="*/ 207856 w 2524369"/>
              <a:gd name="connsiteY4" fmla="*/ 155074 h 323785"/>
              <a:gd name="connsiteX5" fmla="*/ 250006 w 2524369"/>
              <a:gd name="connsiteY5" fmla="*/ 131297 h 323785"/>
              <a:gd name="connsiteX6" fmla="*/ 296898 w 2524369"/>
              <a:gd name="connsiteY6" fmla="*/ 94501 h 323785"/>
              <a:gd name="connsiteX7" fmla="*/ 336062 w 2524369"/>
              <a:gd name="connsiteY7" fmla="*/ 48584 h 323785"/>
              <a:gd name="connsiteX8" fmla="*/ 371979 w 2524369"/>
              <a:gd name="connsiteY8" fmla="*/ 37513 h 323785"/>
              <a:gd name="connsiteX9" fmla="*/ 432835 w 2524369"/>
              <a:gd name="connsiteY9" fmla="*/ 52498 h 323785"/>
              <a:gd name="connsiteX10" fmla="*/ 554892 w 2524369"/>
              <a:gd name="connsiteY10" fmla="*/ 17322 h 323785"/>
              <a:gd name="connsiteX11" fmla="*/ 617415 w 2524369"/>
              <a:gd name="connsiteY11" fmla="*/ 9507 h 323785"/>
              <a:gd name="connsiteX12" fmla="*/ 648677 w 2524369"/>
              <a:gd name="connsiteY12" fmla="*/ 1691 h 323785"/>
              <a:gd name="connsiteX13" fmla="*/ 761752 w 2524369"/>
              <a:gd name="connsiteY13" fmla="*/ 45989 h 323785"/>
              <a:gd name="connsiteX14" fmla="*/ 814380 w 2524369"/>
              <a:gd name="connsiteY14" fmla="*/ 68459 h 323785"/>
              <a:gd name="connsiteX15" fmla="*/ 844062 w 2524369"/>
              <a:gd name="connsiteY15" fmla="*/ 86370 h 323785"/>
              <a:gd name="connsiteX16" fmla="*/ 913317 w 2524369"/>
              <a:gd name="connsiteY16" fmla="*/ 129361 h 323785"/>
              <a:gd name="connsiteX17" fmla="*/ 995543 w 2524369"/>
              <a:gd name="connsiteY17" fmla="*/ 151833 h 323785"/>
              <a:gd name="connsiteX18" fmla="*/ 1072116 w 2524369"/>
              <a:gd name="connsiteY18" fmla="*/ 170718 h 323785"/>
              <a:gd name="connsiteX19" fmla="*/ 1155834 w 2524369"/>
              <a:gd name="connsiteY19" fmla="*/ 189934 h 323785"/>
              <a:gd name="connsiteX20" fmla="*/ 1202143 w 2524369"/>
              <a:gd name="connsiteY20" fmla="*/ 210125 h 323785"/>
              <a:gd name="connsiteX21" fmla="*/ 1297833 w 2524369"/>
              <a:gd name="connsiteY21" fmla="*/ 229340 h 323785"/>
              <a:gd name="connsiteX22" fmla="*/ 1451067 w 2524369"/>
              <a:gd name="connsiteY22" fmla="*/ 263212 h 323785"/>
              <a:gd name="connsiteX23" fmla="*/ 1568624 w 2524369"/>
              <a:gd name="connsiteY23" fmla="*/ 279819 h 323785"/>
              <a:gd name="connsiteX24" fmla="*/ 1626491 w 2524369"/>
              <a:gd name="connsiteY24" fmla="*/ 285999 h 323785"/>
              <a:gd name="connsiteX25" fmla="*/ 1654095 w 2524369"/>
              <a:gd name="connsiteY25" fmla="*/ 271013 h 323785"/>
              <a:gd name="connsiteX26" fmla="*/ 1709184 w 2524369"/>
              <a:gd name="connsiteY26" fmla="*/ 282302 h 323785"/>
              <a:gd name="connsiteX27" fmla="*/ 1763596 w 2524369"/>
              <a:gd name="connsiteY27" fmla="*/ 288924 h 323785"/>
              <a:gd name="connsiteX28" fmla="*/ 1811025 w 2524369"/>
              <a:gd name="connsiteY28" fmla="*/ 284581 h 323785"/>
              <a:gd name="connsiteX29" fmla="*/ 1896458 w 2524369"/>
              <a:gd name="connsiteY29" fmla="*/ 278169 h 323785"/>
              <a:gd name="connsiteX30" fmla="*/ 1934453 w 2524369"/>
              <a:gd name="connsiteY30" fmla="*/ 274584 h 323785"/>
              <a:gd name="connsiteX31" fmla="*/ 2010700 w 2524369"/>
              <a:gd name="connsiteY31" fmla="*/ 258954 h 323785"/>
              <a:gd name="connsiteX32" fmla="*/ 2064823 w 2524369"/>
              <a:gd name="connsiteY32" fmla="*/ 255698 h 323785"/>
              <a:gd name="connsiteX33" fmla="*/ 2125268 w 2524369"/>
              <a:gd name="connsiteY33" fmla="*/ 236482 h 323785"/>
              <a:gd name="connsiteX34" fmla="*/ 2192945 w 2524369"/>
              <a:gd name="connsiteY34" fmla="*/ 221828 h 323785"/>
              <a:gd name="connsiteX35" fmla="*/ 2252307 w 2524369"/>
              <a:gd name="connsiteY35" fmla="*/ 183395 h 323785"/>
              <a:gd name="connsiteX36" fmla="*/ 2250813 w 2524369"/>
              <a:gd name="connsiteY36" fmla="*/ 323785 h 323785"/>
              <a:gd name="connsiteX37" fmla="*/ 2094523 w 2524369"/>
              <a:gd name="connsiteY37" fmla="*/ 181445 h 323785"/>
              <a:gd name="connsiteX38" fmla="*/ 2157046 w 2524369"/>
              <a:gd name="connsiteY38" fmla="*/ 165814 h 323785"/>
              <a:gd name="connsiteX39" fmla="*/ 2289908 w 2524369"/>
              <a:gd name="connsiteY39" fmla="*/ 157999 h 323785"/>
              <a:gd name="connsiteX40" fmla="*/ 2313354 w 2524369"/>
              <a:gd name="connsiteY40" fmla="*/ 134553 h 323785"/>
              <a:gd name="connsiteX41" fmla="*/ 2336800 w 2524369"/>
              <a:gd name="connsiteY41" fmla="*/ 126737 h 323785"/>
              <a:gd name="connsiteX42" fmla="*/ 2360246 w 2524369"/>
              <a:gd name="connsiteY42" fmla="*/ 111107 h 323785"/>
              <a:gd name="connsiteX43" fmla="*/ 2383692 w 2524369"/>
              <a:gd name="connsiteY43" fmla="*/ 103291 h 323785"/>
              <a:gd name="connsiteX44" fmla="*/ 2430585 w 2524369"/>
              <a:gd name="connsiteY44" fmla="*/ 72030 h 323785"/>
              <a:gd name="connsiteX45" fmla="*/ 2524369 w 2524369"/>
              <a:gd name="connsiteY45" fmla="*/ 72030 h 323785"/>
              <a:gd name="connsiteX0" fmla="*/ 0 w 2524369"/>
              <a:gd name="connsiteY0" fmla="*/ 298676 h 298676"/>
              <a:gd name="connsiteX1" fmla="*/ 71335 w 2524369"/>
              <a:gd name="connsiteY1" fmla="*/ 251469 h 298676"/>
              <a:gd name="connsiteX2" fmla="*/ 117643 w 2524369"/>
              <a:gd name="connsiteY2" fmla="*/ 211732 h 298676"/>
              <a:gd name="connsiteX3" fmla="*/ 177589 w 2524369"/>
              <a:gd name="connsiteY3" fmla="*/ 182106 h 298676"/>
              <a:gd name="connsiteX4" fmla="*/ 207856 w 2524369"/>
              <a:gd name="connsiteY4" fmla="*/ 155074 h 298676"/>
              <a:gd name="connsiteX5" fmla="*/ 250006 w 2524369"/>
              <a:gd name="connsiteY5" fmla="*/ 131297 h 298676"/>
              <a:gd name="connsiteX6" fmla="*/ 296898 w 2524369"/>
              <a:gd name="connsiteY6" fmla="*/ 94501 h 298676"/>
              <a:gd name="connsiteX7" fmla="*/ 336062 w 2524369"/>
              <a:gd name="connsiteY7" fmla="*/ 48584 h 298676"/>
              <a:gd name="connsiteX8" fmla="*/ 371979 w 2524369"/>
              <a:gd name="connsiteY8" fmla="*/ 37513 h 298676"/>
              <a:gd name="connsiteX9" fmla="*/ 432835 w 2524369"/>
              <a:gd name="connsiteY9" fmla="*/ 52498 h 298676"/>
              <a:gd name="connsiteX10" fmla="*/ 554892 w 2524369"/>
              <a:gd name="connsiteY10" fmla="*/ 17322 h 298676"/>
              <a:gd name="connsiteX11" fmla="*/ 617415 w 2524369"/>
              <a:gd name="connsiteY11" fmla="*/ 9507 h 298676"/>
              <a:gd name="connsiteX12" fmla="*/ 648677 w 2524369"/>
              <a:gd name="connsiteY12" fmla="*/ 1691 h 298676"/>
              <a:gd name="connsiteX13" fmla="*/ 761752 w 2524369"/>
              <a:gd name="connsiteY13" fmla="*/ 45989 h 298676"/>
              <a:gd name="connsiteX14" fmla="*/ 814380 w 2524369"/>
              <a:gd name="connsiteY14" fmla="*/ 68459 h 298676"/>
              <a:gd name="connsiteX15" fmla="*/ 844062 w 2524369"/>
              <a:gd name="connsiteY15" fmla="*/ 86370 h 298676"/>
              <a:gd name="connsiteX16" fmla="*/ 913317 w 2524369"/>
              <a:gd name="connsiteY16" fmla="*/ 129361 h 298676"/>
              <a:gd name="connsiteX17" fmla="*/ 995543 w 2524369"/>
              <a:gd name="connsiteY17" fmla="*/ 151833 h 298676"/>
              <a:gd name="connsiteX18" fmla="*/ 1072116 w 2524369"/>
              <a:gd name="connsiteY18" fmla="*/ 170718 h 298676"/>
              <a:gd name="connsiteX19" fmla="*/ 1155834 w 2524369"/>
              <a:gd name="connsiteY19" fmla="*/ 189934 h 298676"/>
              <a:gd name="connsiteX20" fmla="*/ 1202143 w 2524369"/>
              <a:gd name="connsiteY20" fmla="*/ 210125 h 298676"/>
              <a:gd name="connsiteX21" fmla="*/ 1297833 w 2524369"/>
              <a:gd name="connsiteY21" fmla="*/ 229340 h 298676"/>
              <a:gd name="connsiteX22" fmla="*/ 1451067 w 2524369"/>
              <a:gd name="connsiteY22" fmla="*/ 263212 h 298676"/>
              <a:gd name="connsiteX23" fmla="*/ 1568624 w 2524369"/>
              <a:gd name="connsiteY23" fmla="*/ 279819 h 298676"/>
              <a:gd name="connsiteX24" fmla="*/ 1626491 w 2524369"/>
              <a:gd name="connsiteY24" fmla="*/ 285999 h 298676"/>
              <a:gd name="connsiteX25" fmla="*/ 1654095 w 2524369"/>
              <a:gd name="connsiteY25" fmla="*/ 271013 h 298676"/>
              <a:gd name="connsiteX26" fmla="*/ 1709184 w 2524369"/>
              <a:gd name="connsiteY26" fmla="*/ 282302 h 298676"/>
              <a:gd name="connsiteX27" fmla="*/ 1763596 w 2524369"/>
              <a:gd name="connsiteY27" fmla="*/ 288924 h 298676"/>
              <a:gd name="connsiteX28" fmla="*/ 1811025 w 2524369"/>
              <a:gd name="connsiteY28" fmla="*/ 284581 h 298676"/>
              <a:gd name="connsiteX29" fmla="*/ 1896458 w 2524369"/>
              <a:gd name="connsiteY29" fmla="*/ 278169 h 298676"/>
              <a:gd name="connsiteX30" fmla="*/ 1934453 w 2524369"/>
              <a:gd name="connsiteY30" fmla="*/ 274584 h 298676"/>
              <a:gd name="connsiteX31" fmla="*/ 2010700 w 2524369"/>
              <a:gd name="connsiteY31" fmla="*/ 258954 h 298676"/>
              <a:gd name="connsiteX32" fmla="*/ 2064823 w 2524369"/>
              <a:gd name="connsiteY32" fmla="*/ 255698 h 298676"/>
              <a:gd name="connsiteX33" fmla="*/ 2125268 w 2524369"/>
              <a:gd name="connsiteY33" fmla="*/ 236482 h 298676"/>
              <a:gd name="connsiteX34" fmla="*/ 2192945 w 2524369"/>
              <a:gd name="connsiteY34" fmla="*/ 221828 h 298676"/>
              <a:gd name="connsiteX35" fmla="*/ 2252307 w 2524369"/>
              <a:gd name="connsiteY35" fmla="*/ 183395 h 298676"/>
              <a:gd name="connsiteX36" fmla="*/ 1978547 w 2524369"/>
              <a:gd name="connsiteY36" fmla="*/ 120857 h 298676"/>
              <a:gd name="connsiteX37" fmla="*/ 2094523 w 2524369"/>
              <a:gd name="connsiteY37" fmla="*/ 181445 h 298676"/>
              <a:gd name="connsiteX38" fmla="*/ 2157046 w 2524369"/>
              <a:gd name="connsiteY38" fmla="*/ 165814 h 298676"/>
              <a:gd name="connsiteX39" fmla="*/ 2289908 w 2524369"/>
              <a:gd name="connsiteY39" fmla="*/ 157999 h 298676"/>
              <a:gd name="connsiteX40" fmla="*/ 2313354 w 2524369"/>
              <a:gd name="connsiteY40" fmla="*/ 134553 h 298676"/>
              <a:gd name="connsiteX41" fmla="*/ 2336800 w 2524369"/>
              <a:gd name="connsiteY41" fmla="*/ 126737 h 298676"/>
              <a:gd name="connsiteX42" fmla="*/ 2360246 w 2524369"/>
              <a:gd name="connsiteY42" fmla="*/ 111107 h 298676"/>
              <a:gd name="connsiteX43" fmla="*/ 2383692 w 2524369"/>
              <a:gd name="connsiteY43" fmla="*/ 103291 h 298676"/>
              <a:gd name="connsiteX44" fmla="*/ 2430585 w 2524369"/>
              <a:gd name="connsiteY44" fmla="*/ 72030 h 298676"/>
              <a:gd name="connsiteX45" fmla="*/ 2524369 w 2524369"/>
              <a:gd name="connsiteY45" fmla="*/ 72030 h 298676"/>
              <a:gd name="connsiteX0" fmla="*/ 0 w 2430585"/>
              <a:gd name="connsiteY0" fmla="*/ 298676 h 298676"/>
              <a:gd name="connsiteX1" fmla="*/ 71335 w 2430585"/>
              <a:gd name="connsiteY1" fmla="*/ 251469 h 298676"/>
              <a:gd name="connsiteX2" fmla="*/ 117643 w 2430585"/>
              <a:gd name="connsiteY2" fmla="*/ 211732 h 298676"/>
              <a:gd name="connsiteX3" fmla="*/ 177589 w 2430585"/>
              <a:gd name="connsiteY3" fmla="*/ 182106 h 298676"/>
              <a:gd name="connsiteX4" fmla="*/ 207856 w 2430585"/>
              <a:gd name="connsiteY4" fmla="*/ 155074 h 298676"/>
              <a:gd name="connsiteX5" fmla="*/ 250006 w 2430585"/>
              <a:gd name="connsiteY5" fmla="*/ 131297 h 298676"/>
              <a:gd name="connsiteX6" fmla="*/ 296898 w 2430585"/>
              <a:gd name="connsiteY6" fmla="*/ 94501 h 298676"/>
              <a:gd name="connsiteX7" fmla="*/ 336062 w 2430585"/>
              <a:gd name="connsiteY7" fmla="*/ 48584 h 298676"/>
              <a:gd name="connsiteX8" fmla="*/ 371979 w 2430585"/>
              <a:gd name="connsiteY8" fmla="*/ 37513 h 298676"/>
              <a:gd name="connsiteX9" fmla="*/ 432835 w 2430585"/>
              <a:gd name="connsiteY9" fmla="*/ 52498 h 298676"/>
              <a:gd name="connsiteX10" fmla="*/ 554892 w 2430585"/>
              <a:gd name="connsiteY10" fmla="*/ 17322 h 298676"/>
              <a:gd name="connsiteX11" fmla="*/ 617415 w 2430585"/>
              <a:gd name="connsiteY11" fmla="*/ 9507 h 298676"/>
              <a:gd name="connsiteX12" fmla="*/ 648677 w 2430585"/>
              <a:gd name="connsiteY12" fmla="*/ 1691 h 298676"/>
              <a:gd name="connsiteX13" fmla="*/ 761752 w 2430585"/>
              <a:gd name="connsiteY13" fmla="*/ 45989 h 298676"/>
              <a:gd name="connsiteX14" fmla="*/ 814380 w 2430585"/>
              <a:gd name="connsiteY14" fmla="*/ 68459 h 298676"/>
              <a:gd name="connsiteX15" fmla="*/ 844062 w 2430585"/>
              <a:gd name="connsiteY15" fmla="*/ 86370 h 298676"/>
              <a:gd name="connsiteX16" fmla="*/ 913317 w 2430585"/>
              <a:gd name="connsiteY16" fmla="*/ 129361 h 298676"/>
              <a:gd name="connsiteX17" fmla="*/ 995543 w 2430585"/>
              <a:gd name="connsiteY17" fmla="*/ 151833 h 298676"/>
              <a:gd name="connsiteX18" fmla="*/ 1072116 w 2430585"/>
              <a:gd name="connsiteY18" fmla="*/ 170718 h 298676"/>
              <a:gd name="connsiteX19" fmla="*/ 1155834 w 2430585"/>
              <a:gd name="connsiteY19" fmla="*/ 189934 h 298676"/>
              <a:gd name="connsiteX20" fmla="*/ 1202143 w 2430585"/>
              <a:gd name="connsiteY20" fmla="*/ 210125 h 298676"/>
              <a:gd name="connsiteX21" fmla="*/ 1297833 w 2430585"/>
              <a:gd name="connsiteY21" fmla="*/ 229340 h 298676"/>
              <a:gd name="connsiteX22" fmla="*/ 1451067 w 2430585"/>
              <a:gd name="connsiteY22" fmla="*/ 263212 h 298676"/>
              <a:gd name="connsiteX23" fmla="*/ 1568624 w 2430585"/>
              <a:gd name="connsiteY23" fmla="*/ 279819 h 298676"/>
              <a:gd name="connsiteX24" fmla="*/ 1626491 w 2430585"/>
              <a:gd name="connsiteY24" fmla="*/ 285999 h 298676"/>
              <a:gd name="connsiteX25" fmla="*/ 1654095 w 2430585"/>
              <a:gd name="connsiteY25" fmla="*/ 271013 h 298676"/>
              <a:gd name="connsiteX26" fmla="*/ 1709184 w 2430585"/>
              <a:gd name="connsiteY26" fmla="*/ 282302 h 298676"/>
              <a:gd name="connsiteX27" fmla="*/ 1763596 w 2430585"/>
              <a:gd name="connsiteY27" fmla="*/ 288924 h 298676"/>
              <a:gd name="connsiteX28" fmla="*/ 1811025 w 2430585"/>
              <a:gd name="connsiteY28" fmla="*/ 284581 h 298676"/>
              <a:gd name="connsiteX29" fmla="*/ 1896458 w 2430585"/>
              <a:gd name="connsiteY29" fmla="*/ 278169 h 298676"/>
              <a:gd name="connsiteX30" fmla="*/ 1934453 w 2430585"/>
              <a:gd name="connsiteY30" fmla="*/ 274584 h 298676"/>
              <a:gd name="connsiteX31" fmla="*/ 2010700 w 2430585"/>
              <a:gd name="connsiteY31" fmla="*/ 258954 h 298676"/>
              <a:gd name="connsiteX32" fmla="*/ 2064823 w 2430585"/>
              <a:gd name="connsiteY32" fmla="*/ 255698 h 298676"/>
              <a:gd name="connsiteX33" fmla="*/ 2125268 w 2430585"/>
              <a:gd name="connsiteY33" fmla="*/ 236482 h 298676"/>
              <a:gd name="connsiteX34" fmla="*/ 2192945 w 2430585"/>
              <a:gd name="connsiteY34" fmla="*/ 221828 h 298676"/>
              <a:gd name="connsiteX35" fmla="*/ 2252307 w 2430585"/>
              <a:gd name="connsiteY35" fmla="*/ 183395 h 298676"/>
              <a:gd name="connsiteX36" fmla="*/ 1978547 w 2430585"/>
              <a:gd name="connsiteY36" fmla="*/ 120857 h 298676"/>
              <a:gd name="connsiteX37" fmla="*/ 2094523 w 2430585"/>
              <a:gd name="connsiteY37" fmla="*/ 181445 h 298676"/>
              <a:gd name="connsiteX38" fmla="*/ 2157046 w 2430585"/>
              <a:gd name="connsiteY38" fmla="*/ 165814 h 298676"/>
              <a:gd name="connsiteX39" fmla="*/ 2289908 w 2430585"/>
              <a:gd name="connsiteY39" fmla="*/ 157999 h 298676"/>
              <a:gd name="connsiteX40" fmla="*/ 2313354 w 2430585"/>
              <a:gd name="connsiteY40" fmla="*/ 134553 h 298676"/>
              <a:gd name="connsiteX41" fmla="*/ 2336800 w 2430585"/>
              <a:gd name="connsiteY41" fmla="*/ 126737 h 298676"/>
              <a:gd name="connsiteX42" fmla="*/ 2360246 w 2430585"/>
              <a:gd name="connsiteY42" fmla="*/ 111107 h 298676"/>
              <a:gd name="connsiteX43" fmla="*/ 2383692 w 2430585"/>
              <a:gd name="connsiteY43" fmla="*/ 103291 h 298676"/>
              <a:gd name="connsiteX44" fmla="*/ 2430585 w 2430585"/>
              <a:gd name="connsiteY44" fmla="*/ 72030 h 298676"/>
              <a:gd name="connsiteX0" fmla="*/ 0 w 2383692"/>
              <a:gd name="connsiteY0" fmla="*/ 298676 h 298676"/>
              <a:gd name="connsiteX1" fmla="*/ 71335 w 2383692"/>
              <a:gd name="connsiteY1" fmla="*/ 251469 h 298676"/>
              <a:gd name="connsiteX2" fmla="*/ 117643 w 2383692"/>
              <a:gd name="connsiteY2" fmla="*/ 211732 h 298676"/>
              <a:gd name="connsiteX3" fmla="*/ 177589 w 2383692"/>
              <a:gd name="connsiteY3" fmla="*/ 182106 h 298676"/>
              <a:gd name="connsiteX4" fmla="*/ 207856 w 2383692"/>
              <a:gd name="connsiteY4" fmla="*/ 155074 h 298676"/>
              <a:gd name="connsiteX5" fmla="*/ 250006 w 2383692"/>
              <a:gd name="connsiteY5" fmla="*/ 131297 h 298676"/>
              <a:gd name="connsiteX6" fmla="*/ 296898 w 2383692"/>
              <a:gd name="connsiteY6" fmla="*/ 94501 h 298676"/>
              <a:gd name="connsiteX7" fmla="*/ 336062 w 2383692"/>
              <a:gd name="connsiteY7" fmla="*/ 48584 h 298676"/>
              <a:gd name="connsiteX8" fmla="*/ 371979 w 2383692"/>
              <a:gd name="connsiteY8" fmla="*/ 37513 h 298676"/>
              <a:gd name="connsiteX9" fmla="*/ 432835 w 2383692"/>
              <a:gd name="connsiteY9" fmla="*/ 52498 h 298676"/>
              <a:gd name="connsiteX10" fmla="*/ 554892 w 2383692"/>
              <a:gd name="connsiteY10" fmla="*/ 17322 h 298676"/>
              <a:gd name="connsiteX11" fmla="*/ 617415 w 2383692"/>
              <a:gd name="connsiteY11" fmla="*/ 9507 h 298676"/>
              <a:gd name="connsiteX12" fmla="*/ 648677 w 2383692"/>
              <a:gd name="connsiteY12" fmla="*/ 1691 h 298676"/>
              <a:gd name="connsiteX13" fmla="*/ 761752 w 2383692"/>
              <a:gd name="connsiteY13" fmla="*/ 45989 h 298676"/>
              <a:gd name="connsiteX14" fmla="*/ 814380 w 2383692"/>
              <a:gd name="connsiteY14" fmla="*/ 68459 h 298676"/>
              <a:gd name="connsiteX15" fmla="*/ 844062 w 2383692"/>
              <a:gd name="connsiteY15" fmla="*/ 86370 h 298676"/>
              <a:gd name="connsiteX16" fmla="*/ 913317 w 2383692"/>
              <a:gd name="connsiteY16" fmla="*/ 129361 h 298676"/>
              <a:gd name="connsiteX17" fmla="*/ 995543 w 2383692"/>
              <a:gd name="connsiteY17" fmla="*/ 151833 h 298676"/>
              <a:gd name="connsiteX18" fmla="*/ 1072116 w 2383692"/>
              <a:gd name="connsiteY18" fmla="*/ 170718 h 298676"/>
              <a:gd name="connsiteX19" fmla="*/ 1155834 w 2383692"/>
              <a:gd name="connsiteY19" fmla="*/ 189934 h 298676"/>
              <a:gd name="connsiteX20" fmla="*/ 1202143 w 2383692"/>
              <a:gd name="connsiteY20" fmla="*/ 210125 h 298676"/>
              <a:gd name="connsiteX21" fmla="*/ 1297833 w 2383692"/>
              <a:gd name="connsiteY21" fmla="*/ 229340 h 298676"/>
              <a:gd name="connsiteX22" fmla="*/ 1451067 w 2383692"/>
              <a:gd name="connsiteY22" fmla="*/ 263212 h 298676"/>
              <a:gd name="connsiteX23" fmla="*/ 1568624 w 2383692"/>
              <a:gd name="connsiteY23" fmla="*/ 279819 h 298676"/>
              <a:gd name="connsiteX24" fmla="*/ 1626491 w 2383692"/>
              <a:gd name="connsiteY24" fmla="*/ 285999 h 298676"/>
              <a:gd name="connsiteX25" fmla="*/ 1654095 w 2383692"/>
              <a:gd name="connsiteY25" fmla="*/ 271013 h 298676"/>
              <a:gd name="connsiteX26" fmla="*/ 1709184 w 2383692"/>
              <a:gd name="connsiteY26" fmla="*/ 282302 h 298676"/>
              <a:gd name="connsiteX27" fmla="*/ 1763596 w 2383692"/>
              <a:gd name="connsiteY27" fmla="*/ 288924 h 298676"/>
              <a:gd name="connsiteX28" fmla="*/ 1811025 w 2383692"/>
              <a:gd name="connsiteY28" fmla="*/ 284581 h 298676"/>
              <a:gd name="connsiteX29" fmla="*/ 1896458 w 2383692"/>
              <a:gd name="connsiteY29" fmla="*/ 278169 h 298676"/>
              <a:gd name="connsiteX30" fmla="*/ 1934453 w 2383692"/>
              <a:gd name="connsiteY30" fmla="*/ 274584 h 298676"/>
              <a:gd name="connsiteX31" fmla="*/ 2010700 w 2383692"/>
              <a:gd name="connsiteY31" fmla="*/ 258954 h 298676"/>
              <a:gd name="connsiteX32" fmla="*/ 2064823 w 2383692"/>
              <a:gd name="connsiteY32" fmla="*/ 255698 h 298676"/>
              <a:gd name="connsiteX33" fmla="*/ 2125268 w 2383692"/>
              <a:gd name="connsiteY33" fmla="*/ 236482 h 298676"/>
              <a:gd name="connsiteX34" fmla="*/ 2192945 w 2383692"/>
              <a:gd name="connsiteY34" fmla="*/ 221828 h 298676"/>
              <a:gd name="connsiteX35" fmla="*/ 2252307 w 2383692"/>
              <a:gd name="connsiteY35" fmla="*/ 183395 h 298676"/>
              <a:gd name="connsiteX36" fmla="*/ 1978547 w 2383692"/>
              <a:gd name="connsiteY36" fmla="*/ 120857 h 298676"/>
              <a:gd name="connsiteX37" fmla="*/ 2094523 w 2383692"/>
              <a:gd name="connsiteY37" fmla="*/ 181445 h 298676"/>
              <a:gd name="connsiteX38" fmla="*/ 2157046 w 2383692"/>
              <a:gd name="connsiteY38" fmla="*/ 165814 h 298676"/>
              <a:gd name="connsiteX39" fmla="*/ 2289908 w 2383692"/>
              <a:gd name="connsiteY39" fmla="*/ 157999 h 298676"/>
              <a:gd name="connsiteX40" fmla="*/ 2313354 w 2383692"/>
              <a:gd name="connsiteY40" fmla="*/ 134553 h 298676"/>
              <a:gd name="connsiteX41" fmla="*/ 2336800 w 2383692"/>
              <a:gd name="connsiteY41" fmla="*/ 126737 h 298676"/>
              <a:gd name="connsiteX42" fmla="*/ 2360246 w 2383692"/>
              <a:gd name="connsiteY42" fmla="*/ 111107 h 298676"/>
              <a:gd name="connsiteX43" fmla="*/ 2383692 w 2383692"/>
              <a:gd name="connsiteY43" fmla="*/ 103291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1978547 w 2454357"/>
              <a:gd name="connsiteY36" fmla="*/ 120857 h 298676"/>
              <a:gd name="connsiteX37" fmla="*/ 2094523 w 2454357"/>
              <a:gd name="connsiteY37" fmla="*/ 181445 h 298676"/>
              <a:gd name="connsiteX38" fmla="*/ 2157046 w 2454357"/>
              <a:gd name="connsiteY38" fmla="*/ 165814 h 298676"/>
              <a:gd name="connsiteX39" fmla="*/ 2289908 w 2454357"/>
              <a:gd name="connsiteY39" fmla="*/ 157999 h 298676"/>
              <a:gd name="connsiteX40" fmla="*/ 2313354 w 2454357"/>
              <a:gd name="connsiteY40" fmla="*/ 134553 h 298676"/>
              <a:gd name="connsiteX41" fmla="*/ 2336800 w 2454357"/>
              <a:gd name="connsiteY41" fmla="*/ 126737 h 298676"/>
              <a:gd name="connsiteX42" fmla="*/ 2360246 w 2454357"/>
              <a:gd name="connsiteY42" fmla="*/ 111107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1978547 w 2454357"/>
              <a:gd name="connsiteY36" fmla="*/ 120857 h 298676"/>
              <a:gd name="connsiteX37" fmla="*/ 2094523 w 2454357"/>
              <a:gd name="connsiteY37" fmla="*/ 181445 h 298676"/>
              <a:gd name="connsiteX38" fmla="*/ 2157046 w 2454357"/>
              <a:gd name="connsiteY38" fmla="*/ 165814 h 298676"/>
              <a:gd name="connsiteX39" fmla="*/ 2289908 w 2454357"/>
              <a:gd name="connsiteY39" fmla="*/ 157999 h 298676"/>
              <a:gd name="connsiteX40" fmla="*/ 2313354 w 2454357"/>
              <a:gd name="connsiteY40" fmla="*/ 134553 h 298676"/>
              <a:gd name="connsiteX41" fmla="*/ 2336800 w 2454357"/>
              <a:gd name="connsiteY41" fmla="*/ 126737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1978547 w 2454357"/>
              <a:gd name="connsiteY36" fmla="*/ 120857 h 298676"/>
              <a:gd name="connsiteX37" fmla="*/ 2094523 w 2454357"/>
              <a:gd name="connsiteY37" fmla="*/ 181445 h 298676"/>
              <a:gd name="connsiteX38" fmla="*/ 2157046 w 2454357"/>
              <a:gd name="connsiteY38" fmla="*/ 165814 h 298676"/>
              <a:gd name="connsiteX39" fmla="*/ 2289908 w 2454357"/>
              <a:gd name="connsiteY39" fmla="*/ 157999 h 298676"/>
              <a:gd name="connsiteX40" fmla="*/ 2313354 w 2454357"/>
              <a:gd name="connsiteY40" fmla="*/ 134553 h 298676"/>
              <a:gd name="connsiteX41" fmla="*/ 2367976 w 2454357"/>
              <a:gd name="connsiteY41" fmla="*/ 106216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1978547 w 2454357"/>
              <a:gd name="connsiteY36" fmla="*/ 120857 h 298676"/>
              <a:gd name="connsiteX37" fmla="*/ 2094523 w 2454357"/>
              <a:gd name="connsiteY37" fmla="*/ 181445 h 298676"/>
              <a:gd name="connsiteX38" fmla="*/ 2157046 w 2454357"/>
              <a:gd name="connsiteY38" fmla="*/ 165814 h 298676"/>
              <a:gd name="connsiteX39" fmla="*/ 2289908 w 2454357"/>
              <a:gd name="connsiteY39" fmla="*/ 157999 h 298676"/>
              <a:gd name="connsiteX40" fmla="*/ 2344529 w 2454357"/>
              <a:gd name="connsiteY40" fmla="*/ 127713 h 298676"/>
              <a:gd name="connsiteX41" fmla="*/ 2367976 w 2454357"/>
              <a:gd name="connsiteY41" fmla="*/ 106216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1978547 w 2454357"/>
              <a:gd name="connsiteY36" fmla="*/ 120857 h 298676"/>
              <a:gd name="connsiteX37" fmla="*/ 2094523 w 2454357"/>
              <a:gd name="connsiteY37" fmla="*/ 181445 h 298676"/>
              <a:gd name="connsiteX38" fmla="*/ 2157046 w 2454357"/>
              <a:gd name="connsiteY38" fmla="*/ 165814 h 298676"/>
              <a:gd name="connsiteX39" fmla="*/ 2325240 w 2454357"/>
              <a:gd name="connsiteY39" fmla="*/ 148878 h 298676"/>
              <a:gd name="connsiteX40" fmla="*/ 2344529 w 2454357"/>
              <a:gd name="connsiteY40" fmla="*/ 127713 h 298676"/>
              <a:gd name="connsiteX41" fmla="*/ 2367976 w 2454357"/>
              <a:gd name="connsiteY41" fmla="*/ 106216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2267440 w 2454357"/>
              <a:gd name="connsiteY36" fmla="*/ 166458 h 298676"/>
              <a:gd name="connsiteX37" fmla="*/ 2094523 w 2454357"/>
              <a:gd name="connsiteY37" fmla="*/ 181445 h 298676"/>
              <a:gd name="connsiteX38" fmla="*/ 2157046 w 2454357"/>
              <a:gd name="connsiteY38" fmla="*/ 165814 h 298676"/>
              <a:gd name="connsiteX39" fmla="*/ 2325240 w 2454357"/>
              <a:gd name="connsiteY39" fmla="*/ 148878 h 298676"/>
              <a:gd name="connsiteX40" fmla="*/ 2344529 w 2454357"/>
              <a:gd name="connsiteY40" fmla="*/ 127713 h 298676"/>
              <a:gd name="connsiteX41" fmla="*/ 2367976 w 2454357"/>
              <a:gd name="connsiteY41" fmla="*/ 106216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2267440 w 2454357"/>
              <a:gd name="connsiteY36" fmla="*/ 166458 h 298676"/>
              <a:gd name="connsiteX37" fmla="*/ 2094523 w 2454357"/>
              <a:gd name="connsiteY37" fmla="*/ 181445 h 298676"/>
              <a:gd name="connsiteX38" fmla="*/ 2302531 w 2454357"/>
              <a:gd name="connsiteY38" fmla="*/ 149853 h 298676"/>
              <a:gd name="connsiteX39" fmla="*/ 2325240 w 2454357"/>
              <a:gd name="connsiteY39" fmla="*/ 148878 h 298676"/>
              <a:gd name="connsiteX40" fmla="*/ 2344529 w 2454357"/>
              <a:gd name="connsiteY40" fmla="*/ 127713 h 298676"/>
              <a:gd name="connsiteX41" fmla="*/ 2367976 w 2454357"/>
              <a:gd name="connsiteY41" fmla="*/ 106216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54357"/>
              <a:gd name="connsiteY0" fmla="*/ 298676 h 298676"/>
              <a:gd name="connsiteX1" fmla="*/ 71335 w 2454357"/>
              <a:gd name="connsiteY1" fmla="*/ 251469 h 298676"/>
              <a:gd name="connsiteX2" fmla="*/ 117643 w 2454357"/>
              <a:gd name="connsiteY2" fmla="*/ 211732 h 298676"/>
              <a:gd name="connsiteX3" fmla="*/ 177589 w 2454357"/>
              <a:gd name="connsiteY3" fmla="*/ 182106 h 298676"/>
              <a:gd name="connsiteX4" fmla="*/ 207856 w 2454357"/>
              <a:gd name="connsiteY4" fmla="*/ 155074 h 298676"/>
              <a:gd name="connsiteX5" fmla="*/ 250006 w 2454357"/>
              <a:gd name="connsiteY5" fmla="*/ 131297 h 298676"/>
              <a:gd name="connsiteX6" fmla="*/ 296898 w 2454357"/>
              <a:gd name="connsiteY6" fmla="*/ 94501 h 298676"/>
              <a:gd name="connsiteX7" fmla="*/ 336062 w 2454357"/>
              <a:gd name="connsiteY7" fmla="*/ 48584 h 298676"/>
              <a:gd name="connsiteX8" fmla="*/ 371979 w 2454357"/>
              <a:gd name="connsiteY8" fmla="*/ 37513 h 298676"/>
              <a:gd name="connsiteX9" fmla="*/ 432835 w 2454357"/>
              <a:gd name="connsiteY9" fmla="*/ 52498 h 298676"/>
              <a:gd name="connsiteX10" fmla="*/ 554892 w 2454357"/>
              <a:gd name="connsiteY10" fmla="*/ 17322 h 298676"/>
              <a:gd name="connsiteX11" fmla="*/ 617415 w 2454357"/>
              <a:gd name="connsiteY11" fmla="*/ 9507 h 298676"/>
              <a:gd name="connsiteX12" fmla="*/ 648677 w 2454357"/>
              <a:gd name="connsiteY12" fmla="*/ 1691 h 298676"/>
              <a:gd name="connsiteX13" fmla="*/ 761752 w 2454357"/>
              <a:gd name="connsiteY13" fmla="*/ 45989 h 298676"/>
              <a:gd name="connsiteX14" fmla="*/ 814380 w 2454357"/>
              <a:gd name="connsiteY14" fmla="*/ 68459 h 298676"/>
              <a:gd name="connsiteX15" fmla="*/ 844062 w 2454357"/>
              <a:gd name="connsiteY15" fmla="*/ 86370 h 298676"/>
              <a:gd name="connsiteX16" fmla="*/ 913317 w 2454357"/>
              <a:gd name="connsiteY16" fmla="*/ 129361 h 298676"/>
              <a:gd name="connsiteX17" fmla="*/ 995543 w 2454357"/>
              <a:gd name="connsiteY17" fmla="*/ 151833 h 298676"/>
              <a:gd name="connsiteX18" fmla="*/ 1072116 w 2454357"/>
              <a:gd name="connsiteY18" fmla="*/ 170718 h 298676"/>
              <a:gd name="connsiteX19" fmla="*/ 1155834 w 2454357"/>
              <a:gd name="connsiteY19" fmla="*/ 189934 h 298676"/>
              <a:gd name="connsiteX20" fmla="*/ 1202143 w 2454357"/>
              <a:gd name="connsiteY20" fmla="*/ 210125 h 298676"/>
              <a:gd name="connsiteX21" fmla="*/ 1297833 w 2454357"/>
              <a:gd name="connsiteY21" fmla="*/ 229340 h 298676"/>
              <a:gd name="connsiteX22" fmla="*/ 1451067 w 2454357"/>
              <a:gd name="connsiteY22" fmla="*/ 263212 h 298676"/>
              <a:gd name="connsiteX23" fmla="*/ 1568624 w 2454357"/>
              <a:gd name="connsiteY23" fmla="*/ 279819 h 298676"/>
              <a:gd name="connsiteX24" fmla="*/ 1626491 w 2454357"/>
              <a:gd name="connsiteY24" fmla="*/ 285999 h 298676"/>
              <a:gd name="connsiteX25" fmla="*/ 1654095 w 2454357"/>
              <a:gd name="connsiteY25" fmla="*/ 271013 h 298676"/>
              <a:gd name="connsiteX26" fmla="*/ 1709184 w 2454357"/>
              <a:gd name="connsiteY26" fmla="*/ 282302 h 298676"/>
              <a:gd name="connsiteX27" fmla="*/ 1763596 w 2454357"/>
              <a:gd name="connsiteY27" fmla="*/ 288924 h 298676"/>
              <a:gd name="connsiteX28" fmla="*/ 1811025 w 2454357"/>
              <a:gd name="connsiteY28" fmla="*/ 284581 h 298676"/>
              <a:gd name="connsiteX29" fmla="*/ 1896458 w 2454357"/>
              <a:gd name="connsiteY29" fmla="*/ 278169 h 298676"/>
              <a:gd name="connsiteX30" fmla="*/ 1934453 w 2454357"/>
              <a:gd name="connsiteY30" fmla="*/ 274584 h 298676"/>
              <a:gd name="connsiteX31" fmla="*/ 2010700 w 2454357"/>
              <a:gd name="connsiteY31" fmla="*/ 258954 h 298676"/>
              <a:gd name="connsiteX32" fmla="*/ 2064823 w 2454357"/>
              <a:gd name="connsiteY32" fmla="*/ 255698 h 298676"/>
              <a:gd name="connsiteX33" fmla="*/ 2125268 w 2454357"/>
              <a:gd name="connsiteY33" fmla="*/ 236482 h 298676"/>
              <a:gd name="connsiteX34" fmla="*/ 2192945 w 2454357"/>
              <a:gd name="connsiteY34" fmla="*/ 221828 h 298676"/>
              <a:gd name="connsiteX35" fmla="*/ 2252307 w 2454357"/>
              <a:gd name="connsiteY35" fmla="*/ 183395 h 298676"/>
              <a:gd name="connsiteX36" fmla="*/ 2267440 w 2454357"/>
              <a:gd name="connsiteY36" fmla="*/ 166458 h 298676"/>
              <a:gd name="connsiteX37" fmla="*/ 2240009 w 2454357"/>
              <a:gd name="connsiteY37" fmla="*/ 204246 h 298676"/>
              <a:gd name="connsiteX38" fmla="*/ 2302531 w 2454357"/>
              <a:gd name="connsiteY38" fmla="*/ 149853 h 298676"/>
              <a:gd name="connsiteX39" fmla="*/ 2325240 w 2454357"/>
              <a:gd name="connsiteY39" fmla="*/ 148878 h 298676"/>
              <a:gd name="connsiteX40" fmla="*/ 2344529 w 2454357"/>
              <a:gd name="connsiteY40" fmla="*/ 127713 h 298676"/>
              <a:gd name="connsiteX41" fmla="*/ 2367976 w 2454357"/>
              <a:gd name="connsiteY41" fmla="*/ 106216 h 298676"/>
              <a:gd name="connsiteX42" fmla="*/ 2420518 w 2454357"/>
              <a:gd name="connsiteY42" fmla="*/ 74626 h 298676"/>
              <a:gd name="connsiteX43" fmla="*/ 2454357 w 2454357"/>
              <a:gd name="connsiteY43" fmla="*/ 46289 h 298676"/>
              <a:gd name="connsiteX0" fmla="*/ 0 w 2420518"/>
              <a:gd name="connsiteY0" fmla="*/ 298676 h 298676"/>
              <a:gd name="connsiteX1" fmla="*/ 71335 w 2420518"/>
              <a:gd name="connsiteY1" fmla="*/ 251469 h 298676"/>
              <a:gd name="connsiteX2" fmla="*/ 117643 w 2420518"/>
              <a:gd name="connsiteY2" fmla="*/ 211732 h 298676"/>
              <a:gd name="connsiteX3" fmla="*/ 177589 w 2420518"/>
              <a:gd name="connsiteY3" fmla="*/ 182106 h 298676"/>
              <a:gd name="connsiteX4" fmla="*/ 207856 w 2420518"/>
              <a:gd name="connsiteY4" fmla="*/ 155074 h 298676"/>
              <a:gd name="connsiteX5" fmla="*/ 250006 w 2420518"/>
              <a:gd name="connsiteY5" fmla="*/ 131297 h 298676"/>
              <a:gd name="connsiteX6" fmla="*/ 296898 w 2420518"/>
              <a:gd name="connsiteY6" fmla="*/ 94501 h 298676"/>
              <a:gd name="connsiteX7" fmla="*/ 336062 w 2420518"/>
              <a:gd name="connsiteY7" fmla="*/ 48584 h 298676"/>
              <a:gd name="connsiteX8" fmla="*/ 371979 w 2420518"/>
              <a:gd name="connsiteY8" fmla="*/ 37513 h 298676"/>
              <a:gd name="connsiteX9" fmla="*/ 432835 w 2420518"/>
              <a:gd name="connsiteY9" fmla="*/ 52498 h 298676"/>
              <a:gd name="connsiteX10" fmla="*/ 554892 w 2420518"/>
              <a:gd name="connsiteY10" fmla="*/ 17322 h 298676"/>
              <a:gd name="connsiteX11" fmla="*/ 617415 w 2420518"/>
              <a:gd name="connsiteY11" fmla="*/ 9507 h 298676"/>
              <a:gd name="connsiteX12" fmla="*/ 648677 w 2420518"/>
              <a:gd name="connsiteY12" fmla="*/ 1691 h 298676"/>
              <a:gd name="connsiteX13" fmla="*/ 761752 w 2420518"/>
              <a:gd name="connsiteY13" fmla="*/ 45989 h 298676"/>
              <a:gd name="connsiteX14" fmla="*/ 814380 w 2420518"/>
              <a:gd name="connsiteY14" fmla="*/ 68459 h 298676"/>
              <a:gd name="connsiteX15" fmla="*/ 844062 w 2420518"/>
              <a:gd name="connsiteY15" fmla="*/ 86370 h 298676"/>
              <a:gd name="connsiteX16" fmla="*/ 913317 w 2420518"/>
              <a:gd name="connsiteY16" fmla="*/ 129361 h 298676"/>
              <a:gd name="connsiteX17" fmla="*/ 995543 w 2420518"/>
              <a:gd name="connsiteY17" fmla="*/ 151833 h 298676"/>
              <a:gd name="connsiteX18" fmla="*/ 1072116 w 2420518"/>
              <a:gd name="connsiteY18" fmla="*/ 170718 h 298676"/>
              <a:gd name="connsiteX19" fmla="*/ 1155834 w 2420518"/>
              <a:gd name="connsiteY19" fmla="*/ 189934 h 298676"/>
              <a:gd name="connsiteX20" fmla="*/ 1202143 w 2420518"/>
              <a:gd name="connsiteY20" fmla="*/ 210125 h 298676"/>
              <a:gd name="connsiteX21" fmla="*/ 1297833 w 2420518"/>
              <a:gd name="connsiteY21" fmla="*/ 229340 h 298676"/>
              <a:gd name="connsiteX22" fmla="*/ 1451067 w 2420518"/>
              <a:gd name="connsiteY22" fmla="*/ 263212 h 298676"/>
              <a:gd name="connsiteX23" fmla="*/ 1568624 w 2420518"/>
              <a:gd name="connsiteY23" fmla="*/ 279819 h 298676"/>
              <a:gd name="connsiteX24" fmla="*/ 1626491 w 2420518"/>
              <a:gd name="connsiteY24" fmla="*/ 285999 h 298676"/>
              <a:gd name="connsiteX25" fmla="*/ 1654095 w 2420518"/>
              <a:gd name="connsiteY25" fmla="*/ 271013 h 298676"/>
              <a:gd name="connsiteX26" fmla="*/ 1709184 w 2420518"/>
              <a:gd name="connsiteY26" fmla="*/ 282302 h 298676"/>
              <a:gd name="connsiteX27" fmla="*/ 1763596 w 2420518"/>
              <a:gd name="connsiteY27" fmla="*/ 288924 h 298676"/>
              <a:gd name="connsiteX28" fmla="*/ 1811025 w 2420518"/>
              <a:gd name="connsiteY28" fmla="*/ 284581 h 298676"/>
              <a:gd name="connsiteX29" fmla="*/ 1896458 w 2420518"/>
              <a:gd name="connsiteY29" fmla="*/ 278169 h 298676"/>
              <a:gd name="connsiteX30" fmla="*/ 1934453 w 2420518"/>
              <a:gd name="connsiteY30" fmla="*/ 274584 h 298676"/>
              <a:gd name="connsiteX31" fmla="*/ 2010700 w 2420518"/>
              <a:gd name="connsiteY31" fmla="*/ 258954 h 298676"/>
              <a:gd name="connsiteX32" fmla="*/ 2064823 w 2420518"/>
              <a:gd name="connsiteY32" fmla="*/ 255698 h 298676"/>
              <a:gd name="connsiteX33" fmla="*/ 2125268 w 2420518"/>
              <a:gd name="connsiteY33" fmla="*/ 236482 h 298676"/>
              <a:gd name="connsiteX34" fmla="*/ 2192945 w 2420518"/>
              <a:gd name="connsiteY34" fmla="*/ 221828 h 298676"/>
              <a:gd name="connsiteX35" fmla="*/ 2252307 w 2420518"/>
              <a:gd name="connsiteY35" fmla="*/ 183395 h 298676"/>
              <a:gd name="connsiteX36" fmla="*/ 2267440 w 2420518"/>
              <a:gd name="connsiteY36" fmla="*/ 166458 h 298676"/>
              <a:gd name="connsiteX37" fmla="*/ 2240009 w 2420518"/>
              <a:gd name="connsiteY37" fmla="*/ 204246 h 298676"/>
              <a:gd name="connsiteX38" fmla="*/ 2302531 w 2420518"/>
              <a:gd name="connsiteY38" fmla="*/ 149853 h 298676"/>
              <a:gd name="connsiteX39" fmla="*/ 2325240 w 2420518"/>
              <a:gd name="connsiteY39" fmla="*/ 148878 h 298676"/>
              <a:gd name="connsiteX40" fmla="*/ 2344529 w 2420518"/>
              <a:gd name="connsiteY40" fmla="*/ 127713 h 298676"/>
              <a:gd name="connsiteX41" fmla="*/ 2367976 w 2420518"/>
              <a:gd name="connsiteY41" fmla="*/ 106216 h 298676"/>
              <a:gd name="connsiteX42" fmla="*/ 2420518 w 2420518"/>
              <a:gd name="connsiteY42" fmla="*/ 74626 h 298676"/>
              <a:gd name="connsiteX0" fmla="*/ 0 w 2367976"/>
              <a:gd name="connsiteY0" fmla="*/ 298676 h 298676"/>
              <a:gd name="connsiteX1" fmla="*/ 71335 w 2367976"/>
              <a:gd name="connsiteY1" fmla="*/ 251469 h 298676"/>
              <a:gd name="connsiteX2" fmla="*/ 117643 w 2367976"/>
              <a:gd name="connsiteY2" fmla="*/ 211732 h 298676"/>
              <a:gd name="connsiteX3" fmla="*/ 177589 w 2367976"/>
              <a:gd name="connsiteY3" fmla="*/ 182106 h 298676"/>
              <a:gd name="connsiteX4" fmla="*/ 207856 w 2367976"/>
              <a:gd name="connsiteY4" fmla="*/ 155074 h 298676"/>
              <a:gd name="connsiteX5" fmla="*/ 250006 w 2367976"/>
              <a:gd name="connsiteY5" fmla="*/ 131297 h 298676"/>
              <a:gd name="connsiteX6" fmla="*/ 296898 w 2367976"/>
              <a:gd name="connsiteY6" fmla="*/ 94501 h 298676"/>
              <a:gd name="connsiteX7" fmla="*/ 336062 w 2367976"/>
              <a:gd name="connsiteY7" fmla="*/ 48584 h 298676"/>
              <a:gd name="connsiteX8" fmla="*/ 371979 w 2367976"/>
              <a:gd name="connsiteY8" fmla="*/ 37513 h 298676"/>
              <a:gd name="connsiteX9" fmla="*/ 432835 w 2367976"/>
              <a:gd name="connsiteY9" fmla="*/ 52498 h 298676"/>
              <a:gd name="connsiteX10" fmla="*/ 554892 w 2367976"/>
              <a:gd name="connsiteY10" fmla="*/ 17322 h 298676"/>
              <a:gd name="connsiteX11" fmla="*/ 617415 w 2367976"/>
              <a:gd name="connsiteY11" fmla="*/ 9507 h 298676"/>
              <a:gd name="connsiteX12" fmla="*/ 648677 w 2367976"/>
              <a:gd name="connsiteY12" fmla="*/ 1691 h 298676"/>
              <a:gd name="connsiteX13" fmla="*/ 761752 w 2367976"/>
              <a:gd name="connsiteY13" fmla="*/ 45989 h 298676"/>
              <a:gd name="connsiteX14" fmla="*/ 814380 w 2367976"/>
              <a:gd name="connsiteY14" fmla="*/ 68459 h 298676"/>
              <a:gd name="connsiteX15" fmla="*/ 844062 w 2367976"/>
              <a:gd name="connsiteY15" fmla="*/ 86370 h 298676"/>
              <a:gd name="connsiteX16" fmla="*/ 913317 w 2367976"/>
              <a:gd name="connsiteY16" fmla="*/ 129361 h 298676"/>
              <a:gd name="connsiteX17" fmla="*/ 995543 w 2367976"/>
              <a:gd name="connsiteY17" fmla="*/ 151833 h 298676"/>
              <a:gd name="connsiteX18" fmla="*/ 1072116 w 2367976"/>
              <a:gd name="connsiteY18" fmla="*/ 170718 h 298676"/>
              <a:gd name="connsiteX19" fmla="*/ 1155834 w 2367976"/>
              <a:gd name="connsiteY19" fmla="*/ 189934 h 298676"/>
              <a:gd name="connsiteX20" fmla="*/ 1202143 w 2367976"/>
              <a:gd name="connsiteY20" fmla="*/ 210125 h 298676"/>
              <a:gd name="connsiteX21" fmla="*/ 1297833 w 2367976"/>
              <a:gd name="connsiteY21" fmla="*/ 229340 h 298676"/>
              <a:gd name="connsiteX22" fmla="*/ 1451067 w 2367976"/>
              <a:gd name="connsiteY22" fmla="*/ 263212 h 298676"/>
              <a:gd name="connsiteX23" fmla="*/ 1568624 w 2367976"/>
              <a:gd name="connsiteY23" fmla="*/ 279819 h 298676"/>
              <a:gd name="connsiteX24" fmla="*/ 1626491 w 2367976"/>
              <a:gd name="connsiteY24" fmla="*/ 285999 h 298676"/>
              <a:gd name="connsiteX25" fmla="*/ 1654095 w 2367976"/>
              <a:gd name="connsiteY25" fmla="*/ 271013 h 298676"/>
              <a:gd name="connsiteX26" fmla="*/ 1709184 w 2367976"/>
              <a:gd name="connsiteY26" fmla="*/ 282302 h 298676"/>
              <a:gd name="connsiteX27" fmla="*/ 1763596 w 2367976"/>
              <a:gd name="connsiteY27" fmla="*/ 288924 h 298676"/>
              <a:gd name="connsiteX28" fmla="*/ 1811025 w 2367976"/>
              <a:gd name="connsiteY28" fmla="*/ 284581 h 298676"/>
              <a:gd name="connsiteX29" fmla="*/ 1896458 w 2367976"/>
              <a:gd name="connsiteY29" fmla="*/ 278169 h 298676"/>
              <a:gd name="connsiteX30" fmla="*/ 1934453 w 2367976"/>
              <a:gd name="connsiteY30" fmla="*/ 274584 h 298676"/>
              <a:gd name="connsiteX31" fmla="*/ 2010700 w 2367976"/>
              <a:gd name="connsiteY31" fmla="*/ 258954 h 298676"/>
              <a:gd name="connsiteX32" fmla="*/ 2064823 w 2367976"/>
              <a:gd name="connsiteY32" fmla="*/ 255698 h 298676"/>
              <a:gd name="connsiteX33" fmla="*/ 2125268 w 2367976"/>
              <a:gd name="connsiteY33" fmla="*/ 236482 h 298676"/>
              <a:gd name="connsiteX34" fmla="*/ 2192945 w 2367976"/>
              <a:gd name="connsiteY34" fmla="*/ 221828 h 298676"/>
              <a:gd name="connsiteX35" fmla="*/ 2252307 w 2367976"/>
              <a:gd name="connsiteY35" fmla="*/ 183395 h 298676"/>
              <a:gd name="connsiteX36" fmla="*/ 2267440 w 2367976"/>
              <a:gd name="connsiteY36" fmla="*/ 166458 h 298676"/>
              <a:gd name="connsiteX37" fmla="*/ 2240009 w 2367976"/>
              <a:gd name="connsiteY37" fmla="*/ 204246 h 298676"/>
              <a:gd name="connsiteX38" fmla="*/ 2302531 w 2367976"/>
              <a:gd name="connsiteY38" fmla="*/ 149853 h 298676"/>
              <a:gd name="connsiteX39" fmla="*/ 2325240 w 2367976"/>
              <a:gd name="connsiteY39" fmla="*/ 148878 h 298676"/>
              <a:gd name="connsiteX40" fmla="*/ 2344529 w 2367976"/>
              <a:gd name="connsiteY40" fmla="*/ 127713 h 298676"/>
              <a:gd name="connsiteX41" fmla="*/ 2367976 w 2367976"/>
              <a:gd name="connsiteY41" fmla="*/ 106216 h 298676"/>
              <a:gd name="connsiteX0" fmla="*/ 0 w 2344529"/>
              <a:gd name="connsiteY0" fmla="*/ 298676 h 298676"/>
              <a:gd name="connsiteX1" fmla="*/ 71335 w 2344529"/>
              <a:gd name="connsiteY1" fmla="*/ 251469 h 298676"/>
              <a:gd name="connsiteX2" fmla="*/ 117643 w 2344529"/>
              <a:gd name="connsiteY2" fmla="*/ 211732 h 298676"/>
              <a:gd name="connsiteX3" fmla="*/ 177589 w 2344529"/>
              <a:gd name="connsiteY3" fmla="*/ 182106 h 298676"/>
              <a:gd name="connsiteX4" fmla="*/ 207856 w 2344529"/>
              <a:gd name="connsiteY4" fmla="*/ 155074 h 298676"/>
              <a:gd name="connsiteX5" fmla="*/ 250006 w 2344529"/>
              <a:gd name="connsiteY5" fmla="*/ 131297 h 298676"/>
              <a:gd name="connsiteX6" fmla="*/ 296898 w 2344529"/>
              <a:gd name="connsiteY6" fmla="*/ 94501 h 298676"/>
              <a:gd name="connsiteX7" fmla="*/ 336062 w 2344529"/>
              <a:gd name="connsiteY7" fmla="*/ 48584 h 298676"/>
              <a:gd name="connsiteX8" fmla="*/ 371979 w 2344529"/>
              <a:gd name="connsiteY8" fmla="*/ 37513 h 298676"/>
              <a:gd name="connsiteX9" fmla="*/ 432835 w 2344529"/>
              <a:gd name="connsiteY9" fmla="*/ 52498 h 298676"/>
              <a:gd name="connsiteX10" fmla="*/ 554892 w 2344529"/>
              <a:gd name="connsiteY10" fmla="*/ 17322 h 298676"/>
              <a:gd name="connsiteX11" fmla="*/ 617415 w 2344529"/>
              <a:gd name="connsiteY11" fmla="*/ 9507 h 298676"/>
              <a:gd name="connsiteX12" fmla="*/ 648677 w 2344529"/>
              <a:gd name="connsiteY12" fmla="*/ 1691 h 298676"/>
              <a:gd name="connsiteX13" fmla="*/ 761752 w 2344529"/>
              <a:gd name="connsiteY13" fmla="*/ 45989 h 298676"/>
              <a:gd name="connsiteX14" fmla="*/ 814380 w 2344529"/>
              <a:gd name="connsiteY14" fmla="*/ 68459 h 298676"/>
              <a:gd name="connsiteX15" fmla="*/ 844062 w 2344529"/>
              <a:gd name="connsiteY15" fmla="*/ 86370 h 298676"/>
              <a:gd name="connsiteX16" fmla="*/ 913317 w 2344529"/>
              <a:gd name="connsiteY16" fmla="*/ 129361 h 298676"/>
              <a:gd name="connsiteX17" fmla="*/ 995543 w 2344529"/>
              <a:gd name="connsiteY17" fmla="*/ 151833 h 298676"/>
              <a:gd name="connsiteX18" fmla="*/ 1072116 w 2344529"/>
              <a:gd name="connsiteY18" fmla="*/ 170718 h 298676"/>
              <a:gd name="connsiteX19" fmla="*/ 1155834 w 2344529"/>
              <a:gd name="connsiteY19" fmla="*/ 189934 h 298676"/>
              <a:gd name="connsiteX20" fmla="*/ 1202143 w 2344529"/>
              <a:gd name="connsiteY20" fmla="*/ 210125 h 298676"/>
              <a:gd name="connsiteX21" fmla="*/ 1297833 w 2344529"/>
              <a:gd name="connsiteY21" fmla="*/ 229340 h 298676"/>
              <a:gd name="connsiteX22" fmla="*/ 1451067 w 2344529"/>
              <a:gd name="connsiteY22" fmla="*/ 263212 h 298676"/>
              <a:gd name="connsiteX23" fmla="*/ 1568624 w 2344529"/>
              <a:gd name="connsiteY23" fmla="*/ 279819 h 298676"/>
              <a:gd name="connsiteX24" fmla="*/ 1626491 w 2344529"/>
              <a:gd name="connsiteY24" fmla="*/ 285999 h 298676"/>
              <a:gd name="connsiteX25" fmla="*/ 1654095 w 2344529"/>
              <a:gd name="connsiteY25" fmla="*/ 271013 h 298676"/>
              <a:gd name="connsiteX26" fmla="*/ 1709184 w 2344529"/>
              <a:gd name="connsiteY26" fmla="*/ 282302 h 298676"/>
              <a:gd name="connsiteX27" fmla="*/ 1763596 w 2344529"/>
              <a:gd name="connsiteY27" fmla="*/ 288924 h 298676"/>
              <a:gd name="connsiteX28" fmla="*/ 1811025 w 2344529"/>
              <a:gd name="connsiteY28" fmla="*/ 284581 h 298676"/>
              <a:gd name="connsiteX29" fmla="*/ 1896458 w 2344529"/>
              <a:gd name="connsiteY29" fmla="*/ 278169 h 298676"/>
              <a:gd name="connsiteX30" fmla="*/ 1934453 w 2344529"/>
              <a:gd name="connsiteY30" fmla="*/ 274584 h 298676"/>
              <a:gd name="connsiteX31" fmla="*/ 2010700 w 2344529"/>
              <a:gd name="connsiteY31" fmla="*/ 258954 h 298676"/>
              <a:gd name="connsiteX32" fmla="*/ 2064823 w 2344529"/>
              <a:gd name="connsiteY32" fmla="*/ 255698 h 298676"/>
              <a:gd name="connsiteX33" fmla="*/ 2125268 w 2344529"/>
              <a:gd name="connsiteY33" fmla="*/ 236482 h 298676"/>
              <a:gd name="connsiteX34" fmla="*/ 2192945 w 2344529"/>
              <a:gd name="connsiteY34" fmla="*/ 221828 h 298676"/>
              <a:gd name="connsiteX35" fmla="*/ 2252307 w 2344529"/>
              <a:gd name="connsiteY35" fmla="*/ 183395 h 298676"/>
              <a:gd name="connsiteX36" fmla="*/ 2267440 w 2344529"/>
              <a:gd name="connsiteY36" fmla="*/ 166458 h 298676"/>
              <a:gd name="connsiteX37" fmla="*/ 2240009 w 2344529"/>
              <a:gd name="connsiteY37" fmla="*/ 204246 h 298676"/>
              <a:gd name="connsiteX38" fmla="*/ 2302531 w 2344529"/>
              <a:gd name="connsiteY38" fmla="*/ 149853 h 298676"/>
              <a:gd name="connsiteX39" fmla="*/ 2325240 w 2344529"/>
              <a:gd name="connsiteY39" fmla="*/ 148878 h 298676"/>
              <a:gd name="connsiteX40" fmla="*/ 2344529 w 2344529"/>
              <a:gd name="connsiteY40" fmla="*/ 127713 h 298676"/>
              <a:gd name="connsiteX0" fmla="*/ 0 w 2344529"/>
              <a:gd name="connsiteY0" fmla="*/ 298676 h 298676"/>
              <a:gd name="connsiteX1" fmla="*/ 71335 w 2344529"/>
              <a:gd name="connsiteY1" fmla="*/ 251469 h 298676"/>
              <a:gd name="connsiteX2" fmla="*/ 117643 w 2344529"/>
              <a:gd name="connsiteY2" fmla="*/ 211732 h 298676"/>
              <a:gd name="connsiteX3" fmla="*/ 177589 w 2344529"/>
              <a:gd name="connsiteY3" fmla="*/ 182106 h 298676"/>
              <a:gd name="connsiteX4" fmla="*/ 207856 w 2344529"/>
              <a:gd name="connsiteY4" fmla="*/ 155074 h 298676"/>
              <a:gd name="connsiteX5" fmla="*/ 250006 w 2344529"/>
              <a:gd name="connsiteY5" fmla="*/ 131297 h 298676"/>
              <a:gd name="connsiteX6" fmla="*/ 296898 w 2344529"/>
              <a:gd name="connsiteY6" fmla="*/ 94501 h 298676"/>
              <a:gd name="connsiteX7" fmla="*/ 336062 w 2344529"/>
              <a:gd name="connsiteY7" fmla="*/ 48584 h 298676"/>
              <a:gd name="connsiteX8" fmla="*/ 371979 w 2344529"/>
              <a:gd name="connsiteY8" fmla="*/ 37513 h 298676"/>
              <a:gd name="connsiteX9" fmla="*/ 432835 w 2344529"/>
              <a:gd name="connsiteY9" fmla="*/ 52498 h 298676"/>
              <a:gd name="connsiteX10" fmla="*/ 554892 w 2344529"/>
              <a:gd name="connsiteY10" fmla="*/ 17322 h 298676"/>
              <a:gd name="connsiteX11" fmla="*/ 617415 w 2344529"/>
              <a:gd name="connsiteY11" fmla="*/ 9507 h 298676"/>
              <a:gd name="connsiteX12" fmla="*/ 648677 w 2344529"/>
              <a:gd name="connsiteY12" fmla="*/ 1691 h 298676"/>
              <a:gd name="connsiteX13" fmla="*/ 761752 w 2344529"/>
              <a:gd name="connsiteY13" fmla="*/ 45989 h 298676"/>
              <a:gd name="connsiteX14" fmla="*/ 814380 w 2344529"/>
              <a:gd name="connsiteY14" fmla="*/ 68459 h 298676"/>
              <a:gd name="connsiteX15" fmla="*/ 844062 w 2344529"/>
              <a:gd name="connsiteY15" fmla="*/ 86370 h 298676"/>
              <a:gd name="connsiteX16" fmla="*/ 913317 w 2344529"/>
              <a:gd name="connsiteY16" fmla="*/ 129361 h 298676"/>
              <a:gd name="connsiteX17" fmla="*/ 995543 w 2344529"/>
              <a:gd name="connsiteY17" fmla="*/ 151833 h 298676"/>
              <a:gd name="connsiteX18" fmla="*/ 1072116 w 2344529"/>
              <a:gd name="connsiteY18" fmla="*/ 170718 h 298676"/>
              <a:gd name="connsiteX19" fmla="*/ 1155834 w 2344529"/>
              <a:gd name="connsiteY19" fmla="*/ 189934 h 298676"/>
              <a:gd name="connsiteX20" fmla="*/ 1202143 w 2344529"/>
              <a:gd name="connsiteY20" fmla="*/ 210125 h 298676"/>
              <a:gd name="connsiteX21" fmla="*/ 1297833 w 2344529"/>
              <a:gd name="connsiteY21" fmla="*/ 229340 h 298676"/>
              <a:gd name="connsiteX22" fmla="*/ 1451067 w 2344529"/>
              <a:gd name="connsiteY22" fmla="*/ 263212 h 298676"/>
              <a:gd name="connsiteX23" fmla="*/ 1568624 w 2344529"/>
              <a:gd name="connsiteY23" fmla="*/ 279819 h 298676"/>
              <a:gd name="connsiteX24" fmla="*/ 1626491 w 2344529"/>
              <a:gd name="connsiteY24" fmla="*/ 285999 h 298676"/>
              <a:gd name="connsiteX25" fmla="*/ 1654095 w 2344529"/>
              <a:gd name="connsiteY25" fmla="*/ 271013 h 298676"/>
              <a:gd name="connsiteX26" fmla="*/ 1709184 w 2344529"/>
              <a:gd name="connsiteY26" fmla="*/ 282302 h 298676"/>
              <a:gd name="connsiteX27" fmla="*/ 1763596 w 2344529"/>
              <a:gd name="connsiteY27" fmla="*/ 288924 h 298676"/>
              <a:gd name="connsiteX28" fmla="*/ 1811025 w 2344529"/>
              <a:gd name="connsiteY28" fmla="*/ 284581 h 298676"/>
              <a:gd name="connsiteX29" fmla="*/ 1896458 w 2344529"/>
              <a:gd name="connsiteY29" fmla="*/ 278169 h 298676"/>
              <a:gd name="connsiteX30" fmla="*/ 1934453 w 2344529"/>
              <a:gd name="connsiteY30" fmla="*/ 274584 h 298676"/>
              <a:gd name="connsiteX31" fmla="*/ 2010700 w 2344529"/>
              <a:gd name="connsiteY31" fmla="*/ 258954 h 298676"/>
              <a:gd name="connsiteX32" fmla="*/ 2064823 w 2344529"/>
              <a:gd name="connsiteY32" fmla="*/ 255698 h 298676"/>
              <a:gd name="connsiteX33" fmla="*/ 2125268 w 2344529"/>
              <a:gd name="connsiteY33" fmla="*/ 236482 h 298676"/>
              <a:gd name="connsiteX34" fmla="*/ 2192945 w 2344529"/>
              <a:gd name="connsiteY34" fmla="*/ 221828 h 298676"/>
              <a:gd name="connsiteX35" fmla="*/ 2252307 w 2344529"/>
              <a:gd name="connsiteY35" fmla="*/ 183395 h 298676"/>
              <a:gd name="connsiteX36" fmla="*/ 2267440 w 2344529"/>
              <a:gd name="connsiteY36" fmla="*/ 166458 h 298676"/>
              <a:gd name="connsiteX37" fmla="*/ 2302531 w 2344529"/>
              <a:gd name="connsiteY37" fmla="*/ 149853 h 298676"/>
              <a:gd name="connsiteX38" fmla="*/ 2325240 w 2344529"/>
              <a:gd name="connsiteY38" fmla="*/ 148878 h 298676"/>
              <a:gd name="connsiteX39" fmla="*/ 2344529 w 2344529"/>
              <a:gd name="connsiteY39" fmla="*/ 127713 h 298676"/>
              <a:gd name="connsiteX0" fmla="*/ 0 w 2460917"/>
              <a:gd name="connsiteY0" fmla="*/ 298676 h 298676"/>
              <a:gd name="connsiteX1" fmla="*/ 71335 w 2460917"/>
              <a:gd name="connsiteY1" fmla="*/ 251469 h 298676"/>
              <a:gd name="connsiteX2" fmla="*/ 117643 w 2460917"/>
              <a:gd name="connsiteY2" fmla="*/ 211732 h 298676"/>
              <a:gd name="connsiteX3" fmla="*/ 177589 w 2460917"/>
              <a:gd name="connsiteY3" fmla="*/ 182106 h 298676"/>
              <a:gd name="connsiteX4" fmla="*/ 207856 w 2460917"/>
              <a:gd name="connsiteY4" fmla="*/ 155074 h 298676"/>
              <a:gd name="connsiteX5" fmla="*/ 250006 w 2460917"/>
              <a:gd name="connsiteY5" fmla="*/ 131297 h 298676"/>
              <a:gd name="connsiteX6" fmla="*/ 296898 w 2460917"/>
              <a:gd name="connsiteY6" fmla="*/ 94501 h 298676"/>
              <a:gd name="connsiteX7" fmla="*/ 336062 w 2460917"/>
              <a:gd name="connsiteY7" fmla="*/ 48584 h 298676"/>
              <a:gd name="connsiteX8" fmla="*/ 371979 w 2460917"/>
              <a:gd name="connsiteY8" fmla="*/ 37513 h 298676"/>
              <a:gd name="connsiteX9" fmla="*/ 432835 w 2460917"/>
              <a:gd name="connsiteY9" fmla="*/ 52498 h 298676"/>
              <a:gd name="connsiteX10" fmla="*/ 554892 w 2460917"/>
              <a:gd name="connsiteY10" fmla="*/ 17322 h 298676"/>
              <a:gd name="connsiteX11" fmla="*/ 617415 w 2460917"/>
              <a:gd name="connsiteY11" fmla="*/ 9507 h 298676"/>
              <a:gd name="connsiteX12" fmla="*/ 648677 w 2460917"/>
              <a:gd name="connsiteY12" fmla="*/ 1691 h 298676"/>
              <a:gd name="connsiteX13" fmla="*/ 761752 w 2460917"/>
              <a:gd name="connsiteY13" fmla="*/ 45989 h 298676"/>
              <a:gd name="connsiteX14" fmla="*/ 814380 w 2460917"/>
              <a:gd name="connsiteY14" fmla="*/ 68459 h 298676"/>
              <a:gd name="connsiteX15" fmla="*/ 844062 w 2460917"/>
              <a:gd name="connsiteY15" fmla="*/ 86370 h 298676"/>
              <a:gd name="connsiteX16" fmla="*/ 913317 w 2460917"/>
              <a:gd name="connsiteY16" fmla="*/ 129361 h 298676"/>
              <a:gd name="connsiteX17" fmla="*/ 995543 w 2460917"/>
              <a:gd name="connsiteY17" fmla="*/ 151833 h 298676"/>
              <a:gd name="connsiteX18" fmla="*/ 1072116 w 2460917"/>
              <a:gd name="connsiteY18" fmla="*/ 170718 h 298676"/>
              <a:gd name="connsiteX19" fmla="*/ 1155834 w 2460917"/>
              <a:gd name="connsiteY19" fmla="*/ 189934 h 298676"/>
              <a:gd name="connsiteX20" fmla="*/ 1202143 w 2460917"/>
              <a:gd name="connsiteY20" fmla="*/ 210125 h 298676"/>
              <a:gd name="connsiteX21" fmla="*/ 1297833 w 2460917"/>
              <a:gd name="connsiteY21" fmla="*/ 229340 h 298676"/>
              <a:gd name="connsiteX22" fmla="*/ 1451067 w 2460917"/>
              <a:gd name="connsiteY22" fmla="*/ 263212 h 298676"/>
              <a:gd name="connsiteX23" fmla="*/ 1568624 w 2460917"/>
              <a:gd name="connsiteY23" fmla="*/ 279819 h 298676"/>
              <a:gd name="connsiteX24" fmla="*/ 1626491 w 2460917"/>
              <a:gd name="connsiteY24" fmla="*/ 285999 h 298676"/>
              <a:gd name="connsiteX25" fmla="*/ 1654095 w 2460917"/>
              <a:gd name="connsiteY25" fmla="*/ 271013 h 298676"/>
              <a:gd name="connsiteX26" fmla="*/ 1709184 w 2460917"/>
              <a:gd name="connsiteY26" fmla="*/ 282302 h 298676"/>
              <a:gd name="connsiteX27" fmla="*/ 1763596 w 2460917"/>
              <a:gd name="connsiteY27" fmla="*/ 288924 h 298676"/>
              <a:gd name="connsiteX28" fmla="*/ 1811025 w 2460917"/>
              <a:gd name="connsiteY28" fmla="*/ 284581 h 298676"/>
              <a:gd name="connsiteX29" fmla="*/ 1896458 w 2460917"/>
              <a:gd name="connsiteY29" fmla="*/ 278169 h 298676"/>
              <a:gd name="connsiteX30" fmla="*/ 1934453 w 2460917"/>
              <a:gd name="connsiteY30" fmla="*/ 274584 h 298676"/>
              <a:gd name="connsiteX31" fmla="*/ 2010700 w 2460917"/>
              <a:gd name="connsiteY31" fmla="*/ 258954 h 298676"/>
              <a:gd name="connsiteX32" fmla="*/ 2064823 w 2460917"/>
              <a:gd name="connsiteY32" fmla="*/ 255698 h 298676"/>
              <a:gd name="connsiteX33" fmla="*/ 2125268 w 2460917"/>
              <a:gd name="connsiteY33" fmla="*/ 236482 h 298676"/>
              <a:gd name="connsiteX34" fmla="*/ 2192945 w 2460917"/>
              <a:gd name="connsiteY34" fmla="*/ 221828 h 298676"/>
              <a:gd name="connsiteX35" fmla="*/ 2252307 w 2460917"/>
              <a:gd name="connsiteY35" fmla="*/ 183395 h 298676"/>
              <a:gd name="connsiteX36" fmla="*/ 2267440 w 2460917"/>
              <a:gd name="connsiteY36" fmla="*/ 166458 h 298676"/>
              <a:gd name="connsiteX37" fmla="*/ 2302531 w 2460917"/>
              <a:gd name="connsiteY37" fmla="*/ 149853 h 298676"/>
              <a:gd name="connsiteX38" fmla="*/ 2325240 w 2460917"/>
              <a:gd name="connsiteY38" fmla="*/ 148878 h 298676"/>
              <a:gd name="connsiteX39" fmla="*/ 2460917 w 2460917"/>
              <a:gd name="connsiteY39" fmla="*/ 43350 h 298676"/>
              <a:gd name="connsiteX0" fmla="*/ 0 w 2460917"/>
              <a:gd name="connsiteY0" fmla="*/ 298676 h 298676"/>
              <a:gd name="connsiteX1" fmla="*/ 71335 w 2460917"/>
              <a:gd name="connsiteY1" fmla="*/ 251469 h 298676"/>
              <a:gd name="connsiteX2" fmla="*/ 117643 w 2460917"/>
              <a:gd name="connsiteY2" fmla="*/ 211732 h 298676"/>
              <a:gd name="connsiteX3" fmla="*/ 177589 w 2460917"/>
              <a:gd name="connsiteY3" fmla="*/ 182106 h 298676"/>
              <a:gd name="connsiteX4" fmla="*/ 207856 w 2460917"/>
              <a:gd name="connsiteY4" fmla="*/ 155074 h 298676"/>
              <a:gd name="connsiteX5" fmla="*/ 250006 w 2460917"/>
              <a:gd name="connsiteY5" fmla="*/ 131297 h 298676"/>
              <a:gd name="connsiteX6" fmla="*/ 296898 w 2460917"/>
              <a:gd name="connsiteY6" fmla="*/ 94501 h 298676"/>
              <a:gd name="connsiteX7" fmla="*/ 336062 w 2460917"/>
              <a:gd name="connsiteY7" fmla="*/ 48584 h 298676"/>
              <a:gd name="connsiteX8" fmla="*/ 371979 w 2460917"/>
              <a:gd name="connsiteY8" fmla="*/ 37513 h 298676"/>
              <a:gd name="connsiteX9" fmla="*/ 432835 w 2460917"/>
              <a:gd name="connsiteY9" fmla="*/ 52498 h 298676"/>
              <a:gd name="connsiteX10" fmla="*/ 554892 w 2460917"/>
              <a:gd name="connsiteY10" fmla="*/ 17322 h 298676"/>
              <a:gd name="connsiteX11" fmla="*/ 617415 w 2460917"/>
              <a:gd name="connsiteY11" fmla="*/ 9507 h 298676"/>
              <a:gd name="connsiteX12" fmla="*/ 648677 w 2460917"/>
              <a:gd name="connsiteY12" fmla="*/ 1691 h 298676"/>
              <a:gd name="connsiteX13" fmla="*/ 761752 w 2460917"/>
              <a:gd name="connsiteY13" fmla="*/ 45989 h 298676"/>
              <a:gd name="connsiteX14" fmla="*/ 814380 w 2460917"/>
              <a:gd name="connsiteY14" fmla="*/ 68459 h 298676"/>
              <a:gd name="connsiteX15" fmla="*/ 844062 w 2460917"/>
              <a:gd name="connsiteY15" fmla="*/ 86370 h 298676"/>
              <a:gd name="connsiteX16" fmla="*/ 913317 w 2460917"/>
              <a:gd name="connsiteY16" fmla="*/ 129361 h 298676"/>
              <a:gd name="connsiteX17" fmla="*/ 995543 w 2460917"/>
              <a:gd name="connsiteY17" fmla="*/ 151833 h 298676"/>
              <a:gd name="connsiteX18" fmla="*/ 1072116 w 2460917"/>
              <a:gd name="connsiteY18" fmla="*/ 170718 h 298676"/>
              <a:gd name="connsiteX19" fmla="*/ 1155834 w 2460917"/>
              <a:gd name="connsiteY19" fmla="*/ 189934 h 298676"/>
              <a:gd name="connsiteX20" fmla="*/ 1202143 w 2460917"/>
              <a:gd name="connsiteY20" fmla="*/ 210125 h 298676"/>
              <a:gd name="connsiteX21" fmla="*/ 1297833 w 2460917"/>
              <a:gd name="connsiteY21" fmla="*/ 229340 h 298676"/>
              <a:gd name="connsiteX22" fmla="*/ 1451067 w 2460917"/>
              <a:gd name="connsiteY22" fmla="*/ 263212 h 298676"/>
              <a:gd name="connsiteX23" fmla="*/ 1568624 w 2460917"/>
              <a:gd name="connsiteY23" fmla="*/ 279819 h 298676"/>
              <a:gd name="connsiteX24" fmla="*/ 1626491 w 2460917"/>
              <a:gd name="connsiteY24" fmla="*/ 285999 h 298676"/>
              <a:gd name="connsiteX25" fmla="*/ 1654095 w 2460917"/>
              <a:gd name="connsiteY25" fmla="*/ 271013 h 298676"/>
              <a:gd name="connsiteX26" fmla="*/ 1709184 w 2460917"/>
              <a:gd name="connsiteY26" fmla="*/ 282302 h 298676"/>
              <a:gd name="connsiteX27" fmla="*/ 1763596 w 2460917"/>
              <a:gd name="connsiteY27" fmla="*/ 288924 h 298676"/>
              <a:gd name="connsiteX28" fmla="*/ 1811025 w 2460917"/>
              <a:gd name="connsiteY28" fmla="*/ 284581 h 298676"/>
              <a:gd name="connsiteX29" fmla="*/ 1896458 w 2460917"/>
              <a:gd name="connsiteY29" fmla="*/ 278169 h 298676"/>
              <a:gd name="connsiteX30" fmla="*/ 1934453 w 2460917"/>
              <a:gd name="connsiteY30" fmla="*/ 274584 h 298676"/>
              <a:gd name="connsiteX31" fmla="*/ 2010700 w 2460917"/>
              <a:gd name="connsiteY31" fmla="*/ 258954 h 298676"/>
              <a:gd name="connsiteX32" fmla="*/ 2064823 w 2460917"/>
              <a:gd name="connsiteY32" fmla="*/ 255698 h 298676"/>
              <a:gd name="connsiteX33" fmla="*/ 2125268 w 2460917"/>
              <a:gd name="connsiteY33" fmla="*/ 236482 h 298676"/>
              <a:gd name="connsiteX34" fmla="*/ 2192945 w 2460917"/>
              <a:gd name="connsiteY34" fmla="*/ 221828 h 298676"/>
              <a:gd name="connsiteX35" fmla="*/ 2252307 w 2460917"/>
              <a:gd name="connsiteY35" fmla="*/ 183395 h 298676"/>
              <a:gd name="connsiteX36" fmla="*/ 2267440 w 2460917"/>
              <a:gd name="connsiteY36" fmla="*/ 166458 h 298676"/>
              <a:gd name="connsiteX37" fmla="*/ 2302531 w 2460917"/>
              <a:gd name="connsiteY37" fmla="*/ 149853 h 298676"/>
              <a:gd name="connsiteX38" fmla="*/ 2406297 w 2460917"/>
              <a:gd name="connsiteY38" fmla="*/ 100997 h 298676"/>
              <a:gd name="connsiteX39" fmla="*/ 2460917 w 2460917"/>
              <a:gd name="connsiteY39" fmla="*/ 43350 h 298676"/>
              <a:gd name="connsiteX0" fmla="*/ 0 w 2460917"/>
              <a:gd name="connsiteY0" fmla="*/ 298676 h 298676"/>
              <a:gd name="connsiteX1" fmla="*/ 71335 w 2460917"/>
              <a:gd name="connsiteY1" fmla="*/ 251469 h 298676"/>
              <a:gd name="connsiteX2" fmla="*/ 117643 w 2460917"/>
              <a:gd name="connsiteY2" fmla="*/ 211732 h 298676"/>
              <a:gd name="connsiteX3" fmla="*/ 177589 w 2460917"/>
              <a:gd name="connsiteY3" fmla="*/ 182106 h 298676"/>
              <a:gd name="connsiteX4" fmla="*/ 207856 w 2460917"/>
              <a:gd name="connsiteY4" fmla="*/ 155074 h 298676"/>
              <a:gd name="connsiteX5" fmla="*/ 250006 w 2460917"/>
              <a:gd name="connsiteY5" fmla="*/ 131297 h 298676"/>
              <a:gd name="connsiteX6" fmla="*/ 296898 w 2460917"/>
              <a:gd name="connsiteY6" fmla="*/ 94501 h 298676"/>
              <a:gd name="connsiteX7" fmla="*/ 336062 w 2460917"/>
              <a:gd name="connsiteY7" fmla="*/ 48584 h 298676"/>
              <a:gd name="connsiteX8" fmla="*/ 371979 w 2460917"/>
              <a:gd name="connsiteY8" fmla="*/ 37513 h 298676"/>
              <a:gd name="connsiteX9" fmla="*/ 432835 w 2460917"/>
              <a:gd name="connsiteY9" fmla="*/ 52498 h 298676"/>
              <a:gd name="connsiteX10" fmla="*/ 554892 w 2460917"/>
              <a:gd name="connsiteY10" fmla="*/ 17322 h 298676"/>
              <a:gd name="connsiteX11" fmla="*/ 617415 w 2460917"/>
              <a:gd name="connsiteY11" fmla="*/ 9507 h 298676"/>
              <a:gd name="connsiteX12" fmla="*/ 648677 w 2460917"/>
              <a:gd name="connsiteY12" fmla="*/ 1691 h 298676"/>
              <a:gd name="connsiteX13" fmla="*/ 761752 w 2460917"/>
              <a:gd name="connsiteY13" fmla="*/ 45989 h 298676"/>
              <a:gd name="connsiteX14" fmla="*/ 814380 w 2460917"/>
              <a:gd name="connsiteY14" fmla="*/ 68459 h 298676"/>
              <a:gd name="connsiteX15" fmla="*/ 844062 w 2460917"/>
              <a:gd name="connsiteY15" fmla="*/ 86370 h 298676"/>
              <a:gd name="connsiteX16" fmla="*/ 913317 w 2460917"/>
              <a:gd name="connsiteY16" fmla="*/ 129361 h 298676"/>
              <a:gd name="connsiteX17" fmla="*/ 995543 w 2460917"/>
              <a:gd name="connsiteY17" fmla="*/ 151833 h 298676"/>
              <a:gd name="connsiteX18" fmla="*/ 1072116 w 2460917"/>
              <a:gd name="connsiteY18" fmla="*/ 170718 h 298676"/>
              <a:gd name="connsiteX19" fmla="*/ 1155834 w 2460917"/>
              <a:gd name="connsiteY19" fmla="*/ 189934 h 298676"/>
              <a:gd name="connsiteX20" fmla="*/ 1202143 w 2460917"/>
              <a:gd name="connsiteY20" fmla="*/ 210125 h 298676"/>
              <a:gd name="connsiteX21" fmla="*/ 1297833 w 2460917"/>
              <a:gd name="connsiteY21" fmla="*/ 229340 h 298676"/>
              <a:gd name="connsiteX22" fmla="*/ 1451067 w 2460917"/>
              <a:gd name="connsiteY22" fmla="*/ 263212 h 298676"/>
              <a:gd name="connsiteX23" fmla="*/ 1568624 w 2460917"/>
              <a:gd name="connsiteY23" fmla="*/ 279819 h 298676"/>
              <a:gd name="connsiteX24" fmla="*/ 1626491 w 2460917"/>
              <a:gd name="connsiteY24" fmla="*/ 285999 h 298676"/>
              <a:gd name="connsiteX25" fmla="*/ 1654095 w 2460917"/>
              <a:gd name="connsiteY25" fmla="*/ 271013 h 298676"/>
              <a:gd name="connsiteX26" fmla="*/ 1709184 w 2460917"/>
              <a:gd name="connsiteY26" fmla="*/ 282302 h 298676"/>
              <a:gd name="connsiteX27" fmla="*/ 1763596 w 2460917"/>
              <a:gd name="connsiteY27" fmla="*/ 288924 h 298676"/>
              <a:gd name="connsiteX28" fmla="*/ 1811025 w 2460917"/>
              <a:gd name="connsiteY28" fmla="*/ 284581 h 298676"/>
              <a:gd name="connsiteX29" fmla="*/ 1896458 w 2460917"/>
              <a:gd name="connsiteY29" fmla="*/ 278169 h 298676"/>
              <a:gd name="connsiteX30" fmla="*/ 1934453 w 2460917"/>
              <a:gd name="connsiteY30" fmla="*/ 274584 h 298676"/>
              <a:gd name="connsiteX31" fmla="*/ 2010700 w 2460917"/>
              <a:gd name="connsiteY31" fmla="*/ 258954 h 298676"/>
              <a:gd name="connsiteX32" fmla="*/ 2064823 w 2460917"/>
              <a:gd name="connsiteY32" fmla="*/ 255698 h 298676"/>
              <a:gd name="connsiteX33" fmla="*/ 2125268 w 2460917"/>
              <a:gd name="connsiteY33" fmla="*/ 236482 h 298676"/>
              <a:gd name="connsiteX34" fmla="*/ 2192945 w 2460917"/>
              <a:gd name="connsiteY34" fmla="*/ 221828 h 298676"/>
              <a:gd name="connsiteX35" fmla="*/ 2252307 w 2460917"/>
              <a:gd name="connsiteY35" fmla="*/ 183395 h 298676"/>
              <a:gd name="connsiteX36" fmla="*/ 2279910 w 2460917"/>
              <a:gd name="connsiteY36" fmla="*/ 157338 h 298676"/>
              <a:gd name="connsiteX37" fmla="*/ 2302531 w 2460917"/>
              <a:gd name="connsiteY37" fmla="*/ 149853 h 298676"/>
              <a:gd name="connsiteX38" fmla="*/ 2406297 w 2460917"/>
              <a:gd name="connsiteY38" fmla="*/ 100997 h 298676"/>
              <a:gd name="connsiteX39" fmla="*/ 2460917 w 2460917"/>
              <a:gd name="connsiteY39" fmla="*/ 43350 h 298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460917" h="298676">
                <a:moveTo>
                  <a:pt x="0" y="298676"/>
                </a:moveTo>
                <a:cubicBezTo>
                  <a:pt x="5032" y="290290"/>
                  <a:pt x="66373" y="253123"/>
                  <a:pt x="71335" y="251469"/>
                </a:cubicBezTo>
                <a:cubicBezTo>
                  <a:pt x="79150" y="248864"/>
                  <a:pt x="109828" y="214337"/>
                  <a:pt x="117643" y="211732"/>
                </a:cubicBezTo>
                <a:cubicBezTo>
                  <a:pt x="137873" y="191502"/>
                  <a:pt x="149544" y="191454"/>
                  <a:pt x="177589" y="182106"/>
                </a:cubicBezTo>
                <a:lnTo>
                  <a:pt x="207856" y="155074"/>
                </a:lnTo>
                <a:cubicBezTo>
                  <a:pt x="215671" y="152469"/>
                  <a:pt x="235166" y="141392"/>
                  <a:pt x="250006" y="131297"/>
                </a:cubicBezTo>
                <a:cubicBezTo>
                  <a:pt x="264846" y="121202"/>
                  <a:pt x="282555" y="108287"/>
                  <a:pt x="296898" y="94501"/>
                </a:cubicBezTo>
                <a:cubicBezTo>
                  <a:pt x="311241" y="80716"/>
                  <a:pt x="300685" y="60375"/>
                  <a:pt x="336062" y="48584"/>
                </a:cubicBezTo>
                <a:cubicBezTo>
                  <a:pt x="343877" y="43374"/>
                  <a:pt x="355850" y="36861"/>
                  <a:pt x="371979" y="37513"/>
                </a:cubicBezTo>
                <a:cubicBezTo>
                  <a:pt x="388108" y="38165"/>
                  <a:pt x="402350" y="55863"/>
                  <a:pt x="432835" y="52498"/>
                </a:cubicBezTo>
                <a:cubicBezTo>
                  <a:pt x="463320" y="49133"/>
                  <a:pt x="497579" y="19927"/>
                  <a:pt x="554892" y="17322"/>
                </a:cubicBezTo>
                <a:cubicBezTo>
                  <a:pt x="575733" y="14717"/>
                  <a:pt x="596698" y="12960"/>
                  <a:pt x="617415" y="9507"/>
                </a:cubicBezTo>
                <a:cubicBezTo>
                  <a:pt x="628010" y="7741"/>
                  <a:pt x="624621" y="-4389"/>
                  <a:pt x="648677" y="1691"/>
                </a:cubicBezTo>
                <a:cubicBezTo>
                  <a:pt x="672733" y="7771"/>
                  <a:pt x="722675" y="43384"/>
                  <a:pt x="761752" y="45989"/>
                </a:cubicBezTo>
                <a:cubicBezTo>
                  <a:pt x="771767" y="48493"/>
                  <a:pt x="800662" y="61729"/>
                  <a:pt x="814380" y="68459"/>
                </a:cubicBezTo>
                <a:cubicBezTo>
                  <a:pt x="828098" y="75189"/>
                  <a:pt x="827573" y="76220"/>
                  <a:pt x="844062" y="86370"/>
                </a:cubicBezTo>
                <a:cubicBezTo>
                  <a:pt x="860552" y="96520"/>
                  <a:pt x="888070" y="118451"/>
                  <a:pt x="913317" y="129361"/>
                </a:cubicBezTo>
                <a:cubicBezTo>
                  <a:pt x="938564" y="140271"/>
                  <a:pt x="979912" y="146623"/>
                  <a:pt x="995543" y="151833"/>
                </a:cubicBezTo>
                <a:lnTo>
                  <a:pt x="1072116" y="170718"/>
                </a:lnTo>
                <a:lnTo>
                  <a:pt x="1155834" y="189934"/>
                </a:lnTo>
                <a:cubicBezTo>
                  <a:pt x="1163649" y="195144"/>
                  <a:pt x="1178477" y="203557"/>
                  <a:pt x="1202143" y="210125"/>
                </a:cubicBezTo>
                <a:cubicBezTo>
                  <a:pt x="1225810" y="216693"/>
                  <a:pt x="1256346" y="220492"/>
                  <a:pt x="1297833" y="229340"/>
                </a:cubicBezTo>
                <a:cubicBezTo>
                  <a:pt x="1339320" y="238188"/>
                  <a:pt x="1342428" y="256822"/>
                  <a:pt x="1451067" y="263212"/>
                </a:cubicBezTo>
                <a:cubicBezTo>
                  <a:pt x="1518269" y="308013"/>
                  <a:pt x="1539387" y="276021"/>
                  <a:pt x="1568624" y="279819"/>
                </a:cubicBezTo>
                <a:cubicBezTo>
                  <a:pt x="1597861" y="283617"/>
                  <a:pt x="1612246" y="287467"/>
                  <a:pt x="1626491" y="285999"/>
                </a:cubicBezTo>
                <a:cubicBezTo>
                  <a:pt x="1640736" y="284531"/>
                  <a:pt x="1640313" y="271629"/>
                  <a:pt x="1654095" y="271013"/>
                </a:cubicBezTo>
                <a:cubicBezTo>
                  <a:pt x="1667877" y="270397"/>
                  <a:pt x="1726959" y="290717"/>
                  <a:pt x="1709184" y="282302"/>
                </a:cubicBezTo>
                <a:cubicBezTo>
                  <a:pt x="1691409" y="273887"/>
                  <a:pt x="1746623" y="288544"/>
                  <a:pt x="1763596" y="288924"/>
                </a:cubicBezTo>
                <a:cubicBezTo>
                  <a:pt x="1780569" y="289304"/>
                  <a:pt x="1788881" y="280673"/>
                  <a:pt x="1811025" y="284581"/>
                </a:cubicBezTo>
                <a:cubicBezTo>
                  <a:pt x="1833169" y="288489"/>
                  <a:pt x="1873462" y="273375"/>
                  <a:pt x="1896458" y="278169"/>
                </a:cubicBezTo>
                <a:lnTo>
                  <a:pt x="1934453" y="274584"/>
                </a:lnTo>
                <a:cubicBezTo>
                  <a:pt x="1964535" y="271576"/>
                  <a:pt x="1988972" y="262102"/>
                  <a:pt x="2010700" y="258954"/>
                </a:cubicBezTo>
                <a:cubicBezTo>
                  <a:pt x="2032428" y="255806"/>
                  <a:pt x="2045728" y="259443"/>
                  <a:pt x="2064823" y="255698"/>
                </a:cubicBezTo>
                <a:cubicBezTo>
                  <a:pt x="2083918" y="251953"/>
                  <a:pt x="2103914" y="242127"/>
                  <a:pt x="2125268" y="236482"/>
                </a:cubicBezTo>
                <a:cubicBezTo>
                  <a:pt x="2146622" y="230837"/>
                  <a:pt x="2177314" y="224433"/>
                  <a:pt x="2192945" y="221828"/>
                </a:cubicBezTo>
                <a:lnTo>
                  <a:pt x="2252307" y="183395"/>
                </a:lnTo>
                <a:cubicBezTo>
                  <a:pt x="2260122" y="180790"/>
                  <a:pt x="2271539" y="162928"/>
                  <a:pt x="2279910" y="157338"/>
                </a:cubicBezTo>
                <a:cubicBezTo>
                  <a:pt x="2288281" y="151748"/>
                  <a:pt x="2281467" y="159243"/>
                  <a:pt x="2302531" y="149853"/>
                </a:cubicBezTo>
                <a:cubicBezTo>
                  <a:pt x="2323595" y="140463"/>
                  <a:pt x="2362010" y="103602"/>
                  <a:pt x="2406297" y="100997"/>
                </a:cubicBezTo>
                <a:cubicBezTo>
                  <a:pt x="2414112" y="93182"/>
                  <a:pt x="2453794" y="50460"/>
                  <a:pt x="2460917" y="43350"/>
                </a:cubicBezTo>
              </a:path>
            </a:pathLst>
          </a:custGeom>
          <a:noFill/>
          <a:ln w="57150">
            <a:solidFill>
              <a:srgbClr val="E1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CO" sz="200">
              <a:ln w="57150">
                <a:solidFill>
                  <a:schemeClr val="tx1"/>
                </a:solidFill>
              </a:ln>
            </a:endParaRPr>
          </a:p>
        </p:txBody>
      </p:sp>
      <p:pic>
        <p:nvPicPr>
          <p:cNvPr id="13" name="Imagen 12" descr="Sitio web&#10;&#10;Descripción generada automáticamente">
            <a:extLst>
              <a:ext uri="{FF2B5EF4-FFF2-40B4-BE49-F238E27FC236}">
                <a16:creationId xmlns:a16="http://schemas.microsoft.com/office/drawing/2014/main" id="{F51006E9-5817-FDCA-4A8B-E1FE6A5FE8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78"/>
          <a:stretch/>
        </p:blipFill>
        <p:spPr>
          <a:xfrm>
            <a:off x="0" y="6781801"/>
            <a:ext cx="12192000" cy="102256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DC7241A-3201-984B-96E4-60F19350258A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147224"/>
          <a:ext cx="4798930" cy="16568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06236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792694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31116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Información General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Fecha de Inicio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2022/07/27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Fecha de terminación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2028/07/31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Longitud del corredor (km)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6073635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Avance físico (%) Programado / Ejecutado</a:t>
                      </a:r>
                      <a:endParaRPr 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12% / 0%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694646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noProof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Avance Financiero (%) Programado / Ejecutado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11% / 1%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693895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Departamentos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Atlántico, Magdalena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72578"/>
                  </a:ext>
                </a:extLst>
              </a:tr>
              <a:tr h="139853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Inversión total (millones)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$ 648.006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8522890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0E5FCE11-9B31-B09F-B607-2082EA4EEBFC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3943709"/>
          <a:ext cx="4798930" cy="11458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2815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376115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30179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Contrato Obra 981-2022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8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2431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CONSORCIO VIADUCTO CIENAGA DEL MAGDALENA</a:t>
                      </a: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29147"/>
                  </a:ext>
                </a:extLst>
              </a:tr>
              <a:tr h="22431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noProof="0">
                          <a:effectLst/>
                          <a:latin typeface="+mj-lt"/>
                        </a:rPr>
                        <a:t>Integrantes</a:t>
                      </a:r>
                      <a:endParaRPr lang="es-ES" sz="1200" b="0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41842"/>
                  </a:ext>
                </a:extLst>
              </a:tr>
              <a:tr h="19306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MINCIVIL SA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02354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 INGENIEROS SAS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AB4C9AB-1FD4-0262-178B-FB824320E9E2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5435995"/>
          <a:ext cx="4798930" cy="11585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2815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376115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30763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Contrato Interventoría 977 - 2022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8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2865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CONSORCIO CONEXIÓN PUMAREJO</a:t>
                      </a: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29147"/>
                  </a:ext>
                </a:extLst>
              </a:tr>
              <a:tr h="22865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noProof="0">
                          <a:effectLst/>
                          <a:latin typeface="+mj-lt"/>
                        </a:rPr>
                        <a:t>Integrantes</a:t>
                      </a:r>
                      <a:endParaRPr lang="es-ES" sz="1200" b="0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41842"/>
                  </a:ext>
                </a:extLst>
              </a:tr>
              <a:tr h="196799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EDL S.A.S.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6073727"/>
                  </a:ext>
                </a:extLst>
              </a:tr>
              <a:tr h="19679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DISEÑOS INTERVENTORIAS Y SERVICIOS S.A.S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</a:tbl>
          </a:graphicData>
        </a:graphic>
      </p:graphicFrame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F0B4094B-F09F-50DD-5A8E-BEB5C6DAD62F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1994769"/>
          <a:ext cx="4798930" cy="16394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3141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165263">
                  <a:extLst>
                    <a:ext uri="{9D8B030D-6E8A-4147-A177-3AD203B41FA5}">
                      <a16:colId xmlns:a16="http://schemas.microsoft.com/office/drawing/2014/main" val="1128871192"/>
                    </a:ext>
                  </a:extLst>
                </a:gridCol>
                <a:gridCol w="1165263">
                  <a:extLst>
                    <a:ext uri="{9D8B030D-6E8A-4147-A177-3AD203B41FA5}">
                      <a16:colId xmlns:a16="http://schemas.microsoft.com/office/drawing/2014/main" val="1876966876"/>
                    </a:ext>
                  </a:extLst>
                </a:gridCol>
                <a:gridCol w="1165263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31464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Inversión (millones)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33869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Total Contrato Obra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$ 630.007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29147"/>
                  </a:ext>
                </a:extLst>
              </a:tr>
              <a:tr h="2338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>
                          <a:effectLst/>
                          <a:latin typeface="+mj-lt"/>
                        </a:rPr>
                        <a:t>Vigencias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Recurso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>
                          <a:effectLst/>
                          <a:latin typeface="+mj-lt"/>
                        </a:rPr>
                        <a:t>Vigencias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Recurso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41842"/>
                  </a:ext>
                </a:extLst>
              </a:tr>
              <a:tr h="20128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2021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2024-2026</a:t>
                      </a:r>
                      <a:endParaRPr lang="en-US" sz="1200" b="0" i="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$ 345.533</a:t>
                      </a:r>
                      <a:endParaRPr lang="en-US" sz="1200" b="0" i="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2022</a:t>
                      </a:r>
                      <a:endParaRPr lang="en-US" sz="1200" b="0" i="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$ 60.608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2027-2028</a:t>
                      </a:r>
                      <a:endParaRPr lang="en-US" sz="1200" b="0" i="0" u="none" strike="noStrike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$ 175.200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2023</a:t>
                      </a:r>
                      <a:endParaRPr lang="en-US" sz="1200" b="0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$ 48.667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43924"/>
                  </a:ext>
                </a:extLst>
              </a:tr>
              <a:tr h="233869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Total Contrato Interventoría</a:t>
                      </a:r>
                      <a:endParaRPr lang="en-US" sz="1200" b="1" i="1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$ 18.000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713970"/>
                  </a:ext>
                </a:extLst>
              </a:tr>
            </a:tbl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F3E74C45-3846-2059-9914-31A45220382A}"/>
              </a:ext>
            </a:extLst>
          </p:cNvPr>
          <p:cNvSpPr txBox="1"/>
          <p:nvPr/>
        </p:nvSpPr>
        <p:spPr>
          <a:xfrm>
            <a:off x="0" y="449932"/>
            <a:ext cx="25466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>
                <a:solidFill>
                  <a:schemeClr val="bg1"/>
                </a:solidFill>
              </a:rPr>
              <a:t>VÍAS PARA LA LEGALIDAD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31972193-0B6A-F78D-239A-C66B1D1CFF2F}"/>
              </a:ext>
            </a:extLst>
          </p:cNvPr>
          <p:cNvSpPr/>
          <p:nvPr/>
        </p:nvSpPr>
        <p:spPr>
          <a:xfrm>
            <a:off x="4968142" y="1959823"/>
            <a:ext cx="171089" cy="17108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5025DE4D-DA8D-554E-7742-A5DC7D6C3D57}"/>
              </a:ext>
            </a:extLst>
          </p:cNvPr>
          <p:cNvGraphicFramePr>
            <a:graphicFrameLocks noGrp="1"/>
          </p:cNvGraphicFramePr>
          <p:nvPr/>
        </p:nvGraphicFramePr>
        <p:xfrm>
          <a:off x="3229589" y="3938496"/>
          <a:ext cx="3229592" cy="14586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9964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854814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  <a:gridCol w="854814">
                  <a:extLst>
                    <a:ext uri="{9D8B030D-6E8A-4147-A177-3AD203B41FA5}">
                      <a16:colId xmlns:a16="http://schemas.microsoft.com/office/drawing/2014/main" val="2279912785"/>
                    </a:ext>
                  </a:extLst>
                </a:gridCol>
              </a:tblGrid>
              <a:tr h="29956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Recursos obra a ejecutar 2023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338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Contenido</a:t>
                      </a: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Recurso</a:t>
                      </a: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Saldo</a:t>
                      </a: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29147"/>
                  </a:ext>
                </a:extLst>
              </a:tr>
              <a:tr h="22373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Total recursos 2023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$ 109.276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</a:t>
                      </a: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41842"/>
                  </a:ext>
                </a:extLst>
              </a:tr>
              <a:tr h="233845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Anticipo para amortizar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$ 0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33845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Reserva 2023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$ 60.608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2338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Vigencia 2023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$ 48.667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22075"/>
                  </a:ext>
                </a:extLst>
              </a:tr>
            </a:tbl>
          </a:graphicData>
        </a:graphic>
      </p:graphicFrame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BD467DCD-0BF1-AE3A-B036-B3503EA1B190}"/>
              </a:ext>
            </a:extLst>
          </p:cNvPr>
          <p:cNvSpPr/>
          <p:nvPr/>
        </p:nvSpPr>
        <p:spPr>
          <a:xfrm>
            <a:off x="-1870" y="-10075"/>
            <a:ext cx="5183470" cy="647585"/>
          </a:xfrm>
          <a:prstGeom prst="roundRect">
            <a:avLst>
              <a:gd name="adj" fmla="val 11744"/>
            </a:avLst>
          </a:prstGeom>
          <a:gradFill flip="none" rotWithShape="1">
            <a:gsLst>
              <a:gs pos="0">
                <a:srgbClr val="16418B">
                  <a:shade val="30000"/>
                  <a:satMod val="115000"/>
                </a:srgbClr>
              </a:gs>
              <a:gs pos="50000">
                <a:srgbClr val="16418B">
                  <a:shade val="67500"/>
                  <a:satMod val="115000"/>
                </a:srgbClr>
              </a:gs>
              <a:gs pos="100000">
                <a:srgbClr val="16418B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1641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792A746-9D3B-97BC-F73B-6C911AA3DE82}"/>
              </a:ext>
            </a:extLst>
          </p:cNvPr>
          <p:cNvSpPr txBox="1"/>
          <p:nvPr/>
        </p:nvSpPr>
        <p:spPr>
          <a:xfrm>
            <a:off x="-1870" y="307190"/>
            <a:ext cx="25632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>
                <a:solidFill>
                  <a:schemeClr val="bg1"/>
                </a:solidFill>
              </a:rPr>
              <a:t>VÍAS PARA LA LEGALIDAD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1A6B88A-B8BE-8BCD-85F3-FBA808F8D165}"/>
              </a:ext>
            </a:extLst>
          </p:cNvPr>
          <p:cNvSpPr txBox="1"/>
          <p:nvPr/>
        </p:nvSpPr>
        <p:spPr>
          <a:xfrm>
            <a:off x="-1870" y="28309"/>
            <a:ext cx="6097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CONEXIÓN CIÉNAGA -  BARRANQUILLA (VIADUCTOS)</a:t>
            </a:r>
          </a:p>
        </p:txBody>
      </p:sp>
      <p:sp>
        <p:nvSpPr>
          <p:cNvPr id="16" name="Forma libre 6">
            <a:extLst>
              <a:ext uri="{FF2B5EF4-FFF2-40B4-BE49-F238E27FC236}">
                <a16:creationId xmlns:a16="http://schemas.microsoft.com/office/drawing/2014/main" id="{35D7D8CF-C527-7C16-6B1B-286CE8CA9FCE}"/>
              </a:ext>
            </a:extLst>
          </p:cNvPr>
          <p:cNvSpPr/>
          <p:nvPr/>
        </p:nvSpPr>
        <p:spPr>
          <a:xfrm>
            <a:off x="977981" y="1803688"/>
            <a:ext cx="563077" cy="758185"/>
          </a:xfrm>
          <a:custGeom>
            <a:avLst/>
            <a:gdLst>
              <a:gd name="connsiteX0" fmla="*/ 93785 w 476738"/>
              <a:gd name="connsiteY0" fmla="*/ 0 h 640861"/>
              <a:gd name="connsiteX1" fmla="*/ 93785 w 476738"/>
              <a:gd name="connsiteY1" fmla="*/ 0 h 640861"/>
              <a:gd name="connsiteX2" fmla="*/ 39077 w 476738"/>
              <a:gd name="connsiteY2" fmla="*/ 85969 h 640861"/>
              <a:gd name="connsiteX3" fmla="*/ 31262 w 476738"/>
              <a:gd name="connsiteY3" fmla="*/ 109415 h 640861"/>
              <a:gd name="connsiteX4" fmla="*/ 0 w 476738"/>
              <a:gd name="connsiteY4" fmla="*/ 156308 h 640861"/>
              <a:gd name="connsiteX5" fmla="*/ 7815 w 476738"/>
              <a:gd name="connsiteY5" fmla="*/ 179754 h 640861"/>
              <a:gd name="connsiteX6" fmla="*/ 31262 w 476738"/>
              <a:gd name="connsiteY6" fmla="*/ 226646 h 640861"/>
              <a:gd name="connsiteX7" fmla="*/ 23446 w 476738"/>
              <a:gd name="connsiteY7" fmla="*/ 328246 h 640861"/>
              <a:gd name="connsiteX8" fmla="*/ 15631 w 476738"/>
              <a:gd name="connsiteY8" fmla="*/ 351692 h 640861"/>
              <a:gd name="connsiteX9" fmla="*/ 23446 w 476738"/>
              <a:gd name="connsiteY9" fmla="*/ 382954 h 640861"/>
              <a:gd name="connsiteX10" fmla="*/ 39077 w 476738"/>
              <a:gd name="connsiteY10" fmla="*/ 429846 h 640861"/>
              <a:gd name="connsiteX11" fmla="*/ 46892 w 476738"/>
              <a:gd name="connsiteY11" fmla="*/ 484554 h 640861"/>
              <a:gd name="connsiteX12" fmla="*/ 70338 w 476738"/>
              <a:gd name="connsiteY12" fmla="*/ 492369 h 640861"/>
              <a:gd name="connsiteX13" fmla="*/ 93785 w 476738"/>
              <a:gd name="connsiteY13" fmla="*/ 570523 h 640861"/>
              <a:gd name="connsiteX14" fmla="*/ 101600 w 476738"/>
              <a:gd name="connsiteY14" fmla="*/ 593969 h 640861"/>
              <a:gd name="connsiteX15" fmla="*/ 148492 w 476738"/>
              <a:gd name="connsiteY15" fmla="*/ 609600 h 640861"/>
              <a:gd name="connsiteX16" fmla="*/ 171938 w 476738"/>
              <a:gd name="connsiteY16" fmla="*/ 625231 h 640861"/>
              <a:gd name="connsiteX17" fmla="*/ 218831 w 476738"/>
              <a:gd name="connsiteY17" fmla="*/ 640861 h 640861"/>
              <a:gd name="connsiteX18" fmla="*/ 250092 w 476738"/>
              <a:gd name="connsiteY18" fmla="*/ 601784 h 640861"/>
              <a:gd name="connsiteX19" fmla="*/ 273538 w 476738"/>
              <a:gd name="connsiteY19" fmla="*/ 586154 h 640861"/>
              <a:gd name="connsiteX20" fmla="*/ 281354 w 476738"/>
              <a:gd name="connsiteY20" fmla="*/ 562708 h 640861"/>
              <a:gd name="connsiteX21" fmla="*/ 390769 w 476738"/>
              <a:gd name="connsiteY21" fmla="*/ 539261 h 640861"/>
              <a:gd name="connsiteX22" fmla="*/ 437662 w 476738"/>
              <a:gd name="connsiteY22" fmla="*/ 508000 h 640861"/>
              <a:gd name="connsiteX23" fmla="*/ 476738 w 476738"/>
              <a:gd name="connsiteY23" fmla="*/ 445477 h 640861"/>
              <a:gd name="connsiteX24" fmla="*/ 468923 w 476738"/>
              <a:gd name="connsiteY24" fmla="*/ 382954 h 640861"/>
              <a:gd name="connsiteX25" fmla="*/ 453292 w 476738"/>
              <a:gd name="connsiteY25" fmla="*/ 359508 h 640861"/>
              <a:gd name="connsiteX26" fmla="*/ 445477 w 476738"/>
              <a:gd name="connsiteY26" fmla="*/ 336061 h 640861"/>
              <a:gd name="connsiteX27" fmla="*/ 437662 w 476738"/>
              <a:gd name="connsiteY27" fmla="*/ 273538 h 640861"/>
              <a:gd name="connsiteX28" fmla="*/ 429846 w 476738"/>
              <a:gd name="connsiteY28" fmla="*/ 250092 h 640861"/>
              <a:gd name="connsiteX29" fmla="*/ 343877 w 476738"/>
              <a:gd name="connsiteY29" fmla="*/ 226646 h 640861"/>
              <a:gd name="connsiteX30" fmla="*/ 328246 w 476738"/>
              <a:gd name="connsiteY30" fmla="*/ 203200 h 640861"/>
              <a:gd name="connsiteX31" fmla="*/ 187569 w 476738"/>
              <a:gd name="connsiteY31" fmla="*/ 109415 h 640861"/>
              <a:gd name="connsiteX32" fmla="*/ 171938 w 476738"/>
              <a:gd name="connsiteY32" fmla="*/ 85969 h 640861"/>
              <a:gd name="connsiteX33" fmla="*/ 156308 w 476738"/>
              <a:gd name="connsiteY33" fmla="*/ 39077 h 640861"/>
              <a:gd name="connsiteX34" fmla="*/ 125046 w 476738"/>
              <a:gd name="connsiteY34" fmla="*/ 31261 h 640861"/>
              <a:gd name="connsiteX35" fmla="*/ 93785 w 476738"/>
              <a:gd name="connsiteY35" fmla="*/ 0 h 640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76738" h="640861">
                <a:moveTo>
                  <a:pt x="93785" y="0"/>
                </a:moveTo>
                <a:lnTo>
                  <a:pt x="93785" y="0"/>
                </a:lnTo>
                <a:cubicBezTo>
                  <a:pt x="75549" y="28656"/>
                  <a:pt x="49818" y="53745"/>
                  <a:pt x="39077" y="85969"/>
                </a:cubicBezTo>
                <a:cubicBezTo>
                  <a:pt x="36472" y="93784"/>
                  <a:pt x="35263" y="102214"/>
                  <a:pt x="31262" y="109415"/>
                </a:cubicBezTo>
                <a:cubicBezTo>
                  <a:pt x="22139" y="125837"/>
                  <a:pt x="0" y="156308"/>
                  <a:pt x="0" y="156308"/>
                </a:cubicBezTo>
                <a:cubicBezTo>
                  <a:pt x="2605" y="164123"/>
                  <a:pt x="4131" y="172386"/>
                  <a:pt x="7815" y="179754"/>
                </a:cubicBezTo>
                <a:cubicBezTo>
                  <a:pt x="38119" y="240363"/>
                  <a:pt x="11614" y="167707"/>
                  <a:pt x="31262" y="226646"/>
                </a:cubicBezTo>
                <a:cubicBezTo>
                  <a:pt x="28657" y="260513"/>
                  <a:pt x="27659" y="294542"/>
                  <a:pt x="23446" y="328246"/>
                </a:cubicBezTo>
                <a:cubicBezTo>
                  <a:pt x="22424" y="336420"/>
                  <a:pt x="15631" y="343454"/>
                  <a:pt x="15631" y="351692"/>
                </a:cubicBezTo>
                <a:cubicBezTo>
                  <a:pt x="15631" y="362433"/>
                  <a:pt x="20360" y="372666"/>
                  <a:pt x="23446" y="382954"/>
                </a:cubicBezTo>
                <a:cubicBezTo>
                  <a:pt x="28180" y="398735"/>
                  <a:pt x="39077" y="429846"/>
                  <a:pt x="39077" y="429846"/>
                </a:cubicBezTo>
                <a:cubicBezTo>
                  <a:pt x="-1876" y="491275"/>
                  <a:pt x="-8964" y="470590"/>
                  <a:pt x="46892" y="484554"/>
                </a:cubicBezTo>
                <a:cubicBezTo>
                  <a:pt x="54884" y="486552"/>
                  <a:pt x="62523" y="489764"/>
                  <a:pt x="70338" y="492369"/>
                </a:cubicBezTo>
                <a:cubicBezTo>
                  <a:pt x="107475" y="603779"/>
                  <a:pt x="70166" y="487859"/>
                  <a:pt x="93785" y="570523"/>
                </a:cubicBezTo>
                <a:cubicBezTo>
                  <a:pt x="96048" y="578444"/>
                  <a:pt x="94896" y="589181"/>
                  <a:pt x="101600" y="593969"/>
                </a:cubicBezTo>
                <a:cubicBezTo>
                  <a:pt x="115007" y="603546"/>
                  <a:pt x="134783" y="600461"/>
                  <a:pt x="148492" y="609600"/>
                </a:cubicBezTo>
                <a:cubicBezTo>
                  <a:pt x="156307" y="614810"/>
                  <a:pt x="163355" y="621416"/>
                  <a:pt x="171938" y="625231"/>
                </a:cubicBezTo>
                <a:cubicBezTo>
                  <a:pt x="186994" y="631923"/>
                  <a:pt x="218831" y="640861"/>
                  <a:pt x="218831" y="640861"/>
                </a:cubicBezTo>
                <a:cubicBezTo>
                  <a:pt x="286022" y="596069"/>
                  <a:pt x="206951" y="655712"/>
                  <a:pt x="250092" y="601784"/>
                </a:cubicBezTo>
                <a:cubicBezTo>
                  <a:pt x="255960" y="594449"/>
                  <a:pt x="265723" y="591364"/>
                  <a:pt x="273538" y="586154"/>
                </a:cubicBezTo>
                <a:cubicBezTo>
                  <a:pt x="276143" y="578339"/>
                  <a:pt x="276208" y="569141"/>
                  <a:pt x="281354" y="562708"/>
                </a:cubicBezTo>
                <a:cubicBezTo>
                  <a:pt x="304894" y="533284"/>
                  <a:pt x="368502" y="541285"/>
                  <a:pt x="390769" y="539261"/>
                </a:cubicBezTo>
                <a:cubicBezTo>
                  <a:pt x="406400" y="528841"/>
                  <a:pt x="431722" y="525822"/>
                  <a:pt x="437662" y="508000"/>
                </a:cubicBezTo>
                <a:cubicBezTo>
                  <a:pt x="456262" y="452197"/>
                  <a:pt x="439583" y="470247"/>
                  <a:pt x="476738" y="445477"/>
                </a:cubicBezTo>
                <a:cubicBezTo>
                  <a:pt x="474133" y="424636"/>
                  <a:pt x="474449" y="403217"/>
                  <a:pt x="468923" y="382954"/>
                </a:cubicBezTo>
                <a:cubicBezTo>
                  <a:pt x="466452" y="373892"/>
                  <a:pt x="457493" y="367909"/>
                  <a:pt x="453292" y="359508"/>
                </a:cubicBezTo>
                <a:cubicBezTo>
                  <a:pt x="449608" y="352139"/>
                  <a:pt x="448082" y="343877"/>
                  <a:pt x="445477" y="336061"/>
                </a:cubicBezTo>
                <a:cubicBezTo>
                  <a:pt x="442872" y="315220"/>
                  <a:pt x="441419" y="294202"/>
                  <a:pt x="437662" y="273538"/>
                </a:cubicBezTo>
                <a:cubicBezTo>
                  <a:pt x="436188" y="265433"/>
                  <a:pt x="436550" y="254880"/>
                  <a:pt x="429846" y="250092"/>
                </a:cubicBezTo>
                <a:cubicBezTo>
                  <a:pt x="414420" y="239073"/>
                  <a:pt x="363582" y="230587"/>
                  <a:pt x="343877" y="226646"/>
                </a:cubicBezTo>
                <a:cubicBezTo>
                  <a:pt x="338667" y="218831"/>
                  <a:pt x="330214" y="212384"/>
                  <a:pt x="328246" y="203200"/>
                </a:cubicBezTo>
                <a:cubicBezTo>
                  <a:pt x="300152" y="72093"/>
                  <a:pt x="374230" y="120396"/>
                  <a:pt x="187569" y="109415"/>
                </a:cubicBezTo>
                <a:cubicBezTo>
                  <a:pt x="182359" y="101600"/>
                  <a:pt x="175753" y="94552"/>
                  <a:pt x="171938" y="85969"/>
                </a:cubicBezTo>
                <a:cubicBezTo>
                  <a:pt x="165246" y="70913"/>
                  <a:pt x="172292" y="43073"/>
                  <a:pt x="156308" y="39077"/>
                </a:cubicBezTo>
                <a:cubicBezTo>
                  <a:pt x="145887" y="36472"/>
                  <a:pt x="135374" y="34212"/>
                  <a:pt x="125046" y="31261"/>
                </a:cubicBezTo>
                <a:cubicBezTo>
                  <a:pt x="117125" y="28998"/>
                  <a:pt x="98995" y="5210"/>
                  <a:pt x="93785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5" name="Rectángulo: esquinas redondeadas 24">
            <a:extLst>
              <a:ext uri="{FF2B5EF4-FFF2-40B4-BE49-F238E27FC236}">
                <a16:creationId xmlns:a16="http://schemas.microsoft.com/office/drawing/2014/main" id="{522890C8-6251-FBA4-7658-1F3C845915CC}"/>
              </a:ext>
            </a:extLst>
          </p:cNvPr>
          <p:cNvSpPr/>
          <p:nvPr/>
        </p:nvSpPr>
        <p:spPr>
          <a:xfrm>
            <a:off x="1296193" y="2516253"/>
            <a:ext cx="1293672" cy="252000"/>
          </a:xfrm>
          <a:prstGeom prst="roundRect">
            <a:avLst>
              <a:gd name="adj" fmla="val 1878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>
                <a:solidFill>
                  <a:sysClr val="windowText" lastClr="000000"/>
                </a:solidFill>
                <a:latin typeface="Montserrat" panose="00000500000000000000" pitchFamily="50" charset="0"/>
              </a:rPr>
              <a:t>Barranquilla</a:t>
            </a:r>
            <a:endParaRPr lang="en-US" sz="1200">
              <a:solidFill>
                <a:sysClr val="windowText" lastClr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EBCBF5C7-DBFF-4FC1-78EE-F31097C595A1}"/>
              </a:ext>
            </a:extLst>
          </p:cNvPr>
          <p:cNvSpPr/>
          <p:nvPr/>
        </p:nvSpPr>
        <p:spPr>
          <a:xfrm>
            <a:off x="3945098" y="1654586"/>
            <a:ext cx="1108588" cy="252000"/>
          </a:xfrm>
          <a:prstGeom prst="roundRect">
            <a:avLst>
              <a:gd name="adj" fmla="val 1878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>
                <a:solidFill>
                  <a:sysClr val="windowText" lastClr="000000"/>
                </a:solidFill>
                <a:latin typeface="Montserrat" panose="00000500000000000000" pitchFamily="50" charset="0"/>
              </a:rPr>
              <a:t>Ciénaga</a:t>
            </a:r>
            <a:endParaRPr lang="en-US" sz="1200">
              <a:solidFill>
                <a:sysClr val="windowText" lastClr="000000"/>
              </a:solidFill>
              <a:latin typeface="Montserrat" panose="00000500000000000000" pitchFamily="50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BCA64A7-5466-E549-7F13-C9529EEB7AF7}"/>
              </a:ext>
            </a:extLst>
          </p:cNvPr>
          <p:cNvGraphicFramePr>
            <a:graphicFrameLocks noGrp="1"/>
          </p:cNvGraphicFramePr>
          <p:nvPr/>
        </p:nvGraphicFramePr>
        <p:xfrm>
          <a:off x="179047" y="3943709"/>
          <a:ext cx="2914402" cy="14586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5316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849086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29866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Estado del corredor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403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Estado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Cantidad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21877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Longitud del corredor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 km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2339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Alcance del proyecto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 km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1437630"/>
                  </a:ext>
                </a:extLst>
              </a:tr>
              <a:tr h="2339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Ejecutados por otros programas 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52 km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694646"/>
                  </a:ext>
                </a:extLst>
              </a:tr>
              <a:tr h="2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Sin financiar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 km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72578"/>
                  </a:ext>
                </a:extLst>
              </a:tr>
            </a:tbl>
          </a:graphicData>
        </a:graphic>
      </p:graphicFrame>
      <p:grpSp>
        <p:nvGrpSpPr>
          <p:cNvPr id="7" name="Grupo 6">
            <a:extLst>
              <a:ext uri="{FF2B5EF4-FFF2-40B4-BE49-F238E27FC236}">
                <a16:creationId xmlns:a16="http://schemas.microsoft.com/office/drawing/2014/main" id="{274984A9-4C97-6A5B-D44A-320E2809D3FE}"/>
              </a:ext>
            </a:extLst>
          </p:cNvPr>
          <p:cNvGrpSpPr/>
          <p:nvPr/>
        </p:nvGrpSpPr>
        <p:grpSpPr>
          <a:xfrm>
            <a:off x="3317777" y="2343362"/>
            <a:ext cx="373963" cy="253916"/>
            <a:chOff x="5722296" y="1919636"/>
            <a:chExt cx="366521" cy="253916"/>
          </a:xfrm>
        </p:grpSpPr>
        <p:sp>
          <p:nvSpPr>
            <p:cNvPr id="9" name="Rectángulo: esquinas redondeadas 8">
              <a:extLst>
                <a:ext uri="{FF2B5EF4-FFF2-40B4-BE49-F238E27FC236}">
                  <a16:creationId xmlns:a16="http://schemas.microsoft.com/office/drawing/2014/main" id="{150A5298-A156-EE3B-F502-5A7B8CF88576}"/>
                </a:ext>
              </a:extLst>
            </p:cNvPr>
            <p:cNvSpPr/>
            <p:nvPr/>
          </p:nvSpPr>
          <p:spPr>
            <a:xfrm>
              <a:off x="5725607" y="1967513"/>
              <a:ext cx="327652" cy="144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C13E1325-7477-3FC1-B000-8A7C40E18927}"/>
                </a:ext>
              </a:extLst>
            </p:cNvPr>
            <p:cNvSpPr txBox="1"/>
            <p:nvPr/>
          </p:nvSpPr>
          <p:spPr>
            <a:xfrm>
              <a:off x="5722296" y="1919636"/>
              <a:ext cx="36652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050">
                  <a:latin typeface="Montserrat" panose="00000500000000000000" pitchFamily="50" charset="0"/>
                </a:rPr>
                <a:t>63</a:t>
              </a:r>
              <a:endParaRPr lang="es-CO" sz="1050">
                <a:latin typeface="Montserrat" panose="00000500000000000000" pitchFamily="50" charset="0"/>
              </a:endParaRPr>
            </a:p>
          </p:txBody>
        </p:sp>
      </p:grpSp>
      <p:sp>
        <p:nvSpPr>
          <p:cNvPr id="14" name="Elipse 13">
            <a:extLst>
              <a:ext uri="{FF2B5EF4-FFF2-40B4-BE49-F238E27FC236}">
                <a16:creationId xmlns:a16="http://schemas.microsoft.com/office/drawing/2014/main" id="{FEF20CE7-2DEA-A5B2-CB1B-8A86CBCF9D5F}"/>
              </a:ext>
            </a:extLst>
          </p:cNvPr>
          <p:cNvSpPr/>
          <p:nvPr/>
        </p:nvSpPr>
        <p:spPr>
          <a:xfrm>
            <a:off x="1550704" y="2268345"/>
            <a:ext cx="171089" cy="17108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CBE0ECDF-63BE-57D8-32F5-E3FA481D74BA}"/>
              </a:ext>
            </a:extLst>
          </p:cNvPr>
          <p:cNvGraphicFramePr>
            <a:graphicFrameLocks noGrp="1"/>
          </p:cNvGraphicFramePr>
          <p:nvPr/>
        </p:nvGraphicFramePr>
        <p:xfrm>
          <a:off x="1681557" y="5568077"/>
          <a:ext cx="3696559" cy="994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3359">
                  <a:extLst>
                    <a:ext uri="{9D8B030D-6E8A-4147-A177-3AD203B41FA5}">
                      <a16:colId xmlns:a16="http://schemas.microsoft.com/office/drawing/2014/main" val="739706125"/>
                    </a:ext>
                  </a:extLst>
                </a:gridCol>
                <a:gridCol w="794084">
                  <a:extLst>
                    <a:ext uri="{9D8B030D-6E8A-4147-A177-3AD203B41FA5}">
                      <a16:colId xmlns:a16="http://schemas.microsoft.com/office/drawing/2014/main" val="3547884319"/>
                    </a:ext>
                  </a:extLst>
                </a:gridCol>
                <a:gridCol w="926432">
                  <a:extLst>
                    <a:ext uri="{9D8B030D-6E8A-4147-A177-3AD203B41FA5}">
                      <a16:colId xmlns:a16="http://schemas.microsoft.com/office/drawing/2014/main" val="2603473797"/>
                    </a:ext>
                  </a:extLst>
                </a:gridCol>
                <a:gridCol w="1022684">
                  <a:extLst>
                    <a:ext uri="{9D8B030D-6E8A-4147-A177-3AD203B41FA5}">
                      <a16:colId xmlns:a16="http://schemas.microsoft.com/office/drawing/2014/main" val="2908798368"/>
                    </a:ext>
                  </a:extLst>
                </a:gridCol>
              </a:tblGrid>
              <a:tr h="298667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i="0" u="none" strike="noStrike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Metas físicas – corte Junio 2023</a:t>
                      </a: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4036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Puentes, und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Estudios y Diseños, und</a:t>
                      </a:r>
                      <a:endParaRPr lang="en-US" sz="1200" b="1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2187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Ejecut.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Ejecut.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2339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1437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086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1DF4E3B1-C118-2171-4284-8922239AC77A}"/>
              </a:ext>
            </a:extLst>
          </p:cNvPr>
          <p:cNvGrpSpPr/>
          <p:nvPr/>
        </p:nvGrpSpPr>
        <p:grpSpPr>
          <a:xfrm>
            <a:off x="0" y="-3210"/>
            <a:ext cx="6459181" cy="3830400"/>
            <a:chOff x="390828" y="10335"/>
            <a:chExt cx="4818489" cy="2749573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8F63B5D5-92CE-F3B6-9241-D95E67FCD6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17522" t="19849" r="26733" b="23598"/>
            <a:stretch/>
          </p:blipFill>
          <p:spPr>
            <a:xfrm>
              <a:off x="390828" y="10335"/>
              <a:ext cx="4818489" cy="2749573"/>
            </a:xfrm>
            <a:prstGeom prst="rect">
              <a:avLst/>
            </a:prstGeom>
          </p:spPr>
        </p:pic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07656DDC-86FC-CA1A-5D65-C5B2EBEE5289}"/>
                </a:ext>
              </a:extLst>
            </p:cNvPr>
            <p:cNvSpPr/>
            <p:nvPr/>
          </p:nvSpPr>
          <p:spPr>
            <a:xfrm>
              <a:off x="2110532" y="1208154"/>
              <a:ext cx="1784684" cy="260684"/>
            </a:xfrm>
            <a:custGeom>
              <a:avLst/>
              <a:gdLst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0473 w 1784684"/>
                <a:gd name="connsiteY47" fmla="*/ 28074 h 260684"/>
                <a:gd name="connsiteX48" fmla="*/ 164431 w 1784684"/>
                <a:gd name="connsiteY48" fmla="*/ 24063 h 260684"/>
                <a:gd name="connsiteX49" fmla="*/ 152400 w 1784684"/>
                <a:gd name="connsiteY49" fmla="*/ 20053 h 260684"/>
                <a:gd name="connsiteX50" fmla="*/ 104273 w 1784684"/>
                <a:gd name="connsiteY50" fmla="*/ 12032 h 260684"/>
                <a:gd name="connsiteX51" fmla="*/ 80210 w 1784684"/>
                <a:gd name="connsiteY51" fmla="*/ 8021 h 260684"/>
                <a:gd name="connsiteX52" fmla="*/ 48126 w 1784684"/>
                <a:gd name="connsiteY52" fmla="*/ 4010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0473 w 1784684"/>
                <a:gd name="connsiteY47" fmla="*/ 28074 h 260684"/>
                <a:gd name="connsiteX48" fmla="*/ 164431 w 1784684"/>
                <a:gd name="connsiteY48" fmla="*/ 24063 h 260684"/>
                <a:gd name="connsiteX49" fmla="*/ 152400 w 1784684"/>
                <a:gd name="connsiteY49" fmla="*/ 20053 h 260684"/>
                <a:gd name="connsiteX50" fmla="*/ 104273 w 1784684"/>
                <a:gd name="connsiteY50" fmla="*/ 12032 h 260684"/>
                <a:gd name="connsiteX51" fmla="*/ 76657 w 1784684"/>
                <a:gd name="connsiteY51" fmla="*/ 18606 h 260684"/>
                <a:gd name="connsiteX52" fmla="*/ 48126 w 1784684"/>
                <a:gd name="connsiteY52" fmla="*/ 4010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0473 w 1784684"/>
                <a:gd name="connsiteY47" fmla="*/ 28074 h 260684"/>
                <a:gd name="connsiteX48" fmla="*/ 164431 w 1784684"/>
                <a:gd name="connsiteY48" fmla="*/ 24063 h 260684"/>
                <a:gd name="connsiteX49" fmla="*/ 152400 w 1784684"/>
                <a:gd name="connsiteY49" fmla="*/ 20053 h 260684"/>
                <a:gd name="connsiteX50" fmla="*/ 104273 w 1784684"/>
                <a:gd name="connsiteY50" fmla="*/ 12032 h 260684"/>
                <a:gd name="connsiteX51" fmla="*/ 76657 w 1784684"/>
                <a:gd name="connsiteY51" fmla="*/ 18606 h 260684"/>
                <a:gd name="connsiteX52" fmla="*/ 44573 w 1784684"/>
                <a:gd name="connsiteY52" fmla="*/ 11948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0473 w 1784684"/>
                <a:gd name="connsiteY47" fmla="*/ 28074 h 260684"/>
                <a:gd name="connsiteX48" fmla="*/ 164431 w 1784684"/>
                <a:gd name="connsiteY48" fmla="*/ 24063 h 260684"/>
                <a:gd name="connsiteX49" fmla="*/ 152400 w 1784684"/>
                <a:gd name="connsiteY49" fmla="*/ 20053 h 260684"/>
                <a:gd name="connsiteX50" fmla="*/ 109602 w 1784684"/>
                <a:gd name="connsiteY50" fmla="*/ 27909 h 260684"/>
                <a:gd name="connsiteX51" fmla="*/ 76657 w 1784684"/>
                <a:gd name="connsiteY51" fmla="*/ 18606 h 260684"/>
                <a:gd name="connsiteX52" fmla="*/ 44573 w 1784684"/>
                <a:gd name="connsiteY52" fmla="*/ 11948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0473 w 1784684"/>
                <a:gd name="connsiteY47" fmla="*/ 28074 h 260684"/>
                <a:gd name="connsiteX48" fmla="*/ 164431 w 1784684"/>
                <a:gd name="connsiteY48" fmla="*/ 24063 h 260684"/>
                <a:gd name="connsiteX49" fmla="*/ 152400 w 1784684"/>
                <a:gd name="connsiteY49" fmla="*/ 38576 h 260684"/>
                <a:gd name="connsiteX50" fmla="*/ 109602 w 1784684"/>
                <a:gd name="connsiteY50" fmla="*/ 27909 h 260684"/>
                <a:gd name="connsiteX51" fmla="*/ 76657 w 1784684"/>
                <a:gd name="connsiteY51" fmla="*/ 18606 h 260684"/>
                <a:gd name="connsiteX52" fmla="*/ 44573 w 1784684"/>
                <a:gd name="connsiteY52" fmla="*/ 11948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0473 w 1784684"/>
                <a:gd name="connsiteY47" fmla="*/ 28074 h 260684"/>
                <a:gd name="connsiteX48" fmla="*/ 182195 w 1784684"/>
                <a:gd name="connsiteY48" fmla="*/ 43910 h 260684"/>
                <a:gd name="connsiteX49" fmla="*/ 152400 w 1784684"/>
                <a:gd name="connsiteY49" fmla="*/ 38576 h 260684"/>
                <a:gd name="connsiteX50" fmla="*/ 109602 w 1784684"/>
                <a:gd name="connsiteY50" fmla="*/ 27909 h 260684"/>
                <a:gd name="connsiteX51" fmla="*/ 76657 w 1784684"/>
                <a:gd name="connsiteY51" fmla="*/ 18606 h 260684"/>
                <a:gd name="connsiteX52" fmla="*/ 44573 w 1784684"/>
                <a:gd name="connsiteY52" fmla="*/ 11948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98237 w 1784684"/>
                <a:gd name="connsiteY47" fmla="*/ 47920 h 260684"/>
                <a:gd name="connsiteX48" fmla="*/ 182195 w 1784684"/>
                <a:gd name="connsiteY48" fmla="*/ 43910 h 260684"/>
                <a:gd name="connsiteX49" fmla="*/ 152400 w 1784684"/>
                <a:gd name="connsiteY49" fmla="*/ 38576 h 260684"/>
                <a:gd name="connsiteX50" fmla="*/ 109602 w 1784684"/>
                <a:gd name="connsiteY50" fmla="*/ 27909 h 260684"/>
                <a:gd name="connsiteX51" fmla="*/ 76657 w 1784684"/>
                <a:gd name="connsiteY51" fmla="*/ 18606 h 260684"/>
                <a:gd name="connsiteX52" fmla="*/ 44573 w 1784684"/>
                <a:gd name="connsiteY52" fmla="*/ 11948 h 260684"/>
                <a:gd name="connsiteX53" fmla="*/ 0 w 1784684"/>
                <a:gd name="connsiteY53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92505 w 1784684"/>
                <a:gd name="connsiteY46" fmla="*/ 32084 h 260684"/>
                <a:gd name="connsiteX47" fmla="*/ 182195 w 1784684"/>
                <a:gd name="connsiteY47" fmla="*/ 43910 h 260684"/>
                <a:gd name="connsiteX48" fmla="*/ 152400 w 1784684"/>
                <a:gd name="connsiteY48" fmla="*/ 38576 h 260684"/>
                <a:gd name="connsiteX49" fmla="*/ 109602 w 1784684"/>
                <a:gd name="connsiteY49" fmla="*/ 27909 h 260684"/>
                <a:gd name="connsiteX50" fmla="*/ 76657 w 1784684"/>
                <a:gd name="connsiteY50" fmla="*/ 18606 h 260684"/>
                <a:gd name="connsiteX51" fmla="*/ 44573 w 1784684"/>
                <a:gd name="connsiteY51" fmla="*/ 11948 h 260684"/>
                <a:gd name="connsiteX52" fmla="*/ 0 w 1784684"/>
                <a:gd name="connsiteY52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36095 h 260684"/>
                <a:gd name="connsiteX46" fmla="*/ 182195 w 1784684"/>
                <a:gd name="connsiteY46" fmla="*/ 43910 h 260684"/>
                <a:gd name="connsiteX47" fmla="*/ 152400 w 1784684"/>
                <a:gd name="connsiteY47" fmla="*/ 38576 h 260684"/>
                <a:gd name="connsiteX48" fmla="*/ 109602 w 1784684"/>
                <a:gd name="connsiteY48" fmla="*/ 27909 h 260684"/>
                <a:gd name="connsiteX49" fmla="*/ 76657 w 1784684"/>
                <a:gd name="connsiteY49" fmla="*/ 18606 h 260684"/>
                <a:gd name="connsiteX50" fmla="*/ 44573 w 1784684"/>
                <a:gd name="connsiteY50" fmla="*/ 11948 h 260684"/>
                <a:gd name="connsiteX51" fmla="*/ 0 w 1784684"/>
                <a:gd name="connsiteY51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29126 w 1784684"/>
                <a:gd name="connsiteY36" fmla="*/ 100263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48003 h 260684"/>
                <a:gd name="connsiteX46" fmla="*/ 182195 w 1784684"/>
                <a:gd name="connsiteY46" fmla="*/ 43910 h 260684"/>
                <a:gd name="connsiteX47" fmla="*/ 152400 w 1784684"/>
                <a:gd name="connsiteY47" fmla="*/ 38576 h 260684"/>
                <a:gd name="connsiteX48" fmla="*/ 109602 w 1784684"/>
                <a:gd name="connsiteY48" fmla="*/ 27909 h 260684"/>
                <a:gd name="connsiteX49" fmla="*/ 76657 w 1784684"/>
                <a:gd name="connsiteY49" fmla="*/ 18606 h 260684"/>
                <a:gd name="connsiteX50" fmla="*/ 44573 w 1784684"/>
                <a:gd name="connsiteY50" fmla="*/ 11948 h 260684"/>
                <a:gd name="connsiteX51" fmla="*/ 0 w 1784684"/>
                <a:gd name="connsiteY51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53189 w 1784684"/>
                <a:gd name="connsiteY35" fmla="*/ 108284 h 260684"/>
                <a:gd name="connsiteX36" fmla="*/ 450443 w 1784684"/>
                <a:gd name="connsiteY36" fmla="*/ 94971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48003 h 260684"/>
                <a:gd name="connsiteX46" fmla="*/ 182195 w 1784684"/>
                <a:gd name="connsiteY46" fmla="*/ 43910 h 260684"/>
                <a:gd name="connsiteX47" fmla="*/ 152400 w 1784684"/>
                <a:gd name="connsiteY47" fmla="*/ 38576 h 260684"/>
                <a:gd name="connsiteX48" fmla="*/ 109602 w 1784684"/>
                <a:gd name="connsiteY48" fmla="*/ 27909 h 260684"/>
                <a:gd name="connsiteX49" fmla="*/ 76657 w 1784684"/>
                <a:gd name="connsiteY49" fmla="*/ 18606 h 260684"/>
                <a:gd name="connsiteX50" fmla="*/ 44573 w 1784684"/>
                <a:gd name="connsiteY50" fmla="*/ 11948 h 260684"/>
                <a:gd name="connsiteX51" fmla="*/ 0 w 1784684"/>
                <a:gd name="connsiteY51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9337 w 1784684"/>
                <a:gd name="connsiteY32" fmla="*/ 120316 h 260684"/>
                <a:gd name="connsiteX33" fmla="*/ 489284 w 1784684"/>
                <a:gd name="connsiteY33" fmla="*/ 116305 h 260684"/>
                <a:gd name="connsiteX34" fmla="*/ 477252 w 1784684"/>
                <a:gd name="connsiteY34" fmla="*/ 112295 h 260684"/>
                <a:gd name="connsiteX35" fmla="*/ 470953 w 1784684"/>
                <a:gd name="connsiteY35" fmla="*/ 108284 h 260684"/>
                <a:gd name="connsiteX36" fmla="*/ 450443 w 1784684"/>
                <a:gd name="connsiteY36" fmla="*/ 94971 h 260684"/>
                <a:gd name="connsiteX37" fmla="*/ 417095 w 1784684"/>
                <a:gd name="connsiteY37" fmla="*/ 92242 h 260684"/>
                <a:gd name="connsiteX38" fmla="*/ 397042 w 1784684"/>
                <a:gd name="connsiteY38" fmla="*/ 88232 h 260684"/>
                <a:gd name="connsiteX39" fmla="*/ 372979 w 1784684"/>
                <a:gd name="connsiteY39" fmla="*/ 84221 h 260684"/>
                <a:gd name="connsiteX40" fmla="*/ 348916 w 1784684"/>
                <a:gd name="connsiteY40" fmla="*/ 76200 h 260684"/>
                <a:gd name="connsiteX41" fmla="*/ 336884 w 1784684"/>
                <a:gd name="connsiteY41" fmla="*/ 68179 h 260684"/>
                <a:gd name="connsiteX42" fmla="*/ 296779 w 1784684"/>
                <a:gd name="connsiteY42" fmla="*/ 60158 h 260684"/>
                <a:gd name="connsiteX43" fmla="*/ 268705 w 1784684"/>
                <a:gd name="connsiteY43" fmla="*/ 52137 h 260684"/>
                <a:gd name="connsiteX44" fmla="*/ 244642 w 1784684"/>
                <a:gd name="connsiteY44" fmla="*/ 48126 h 260684"/>
                <a:gd name="connsiteX45" fmla="*/ 212558 w 1784684"/>
                <a:gd name="connsiteY45" fmla="*/ 48003 h 260684"/>
                <a:gd name="connsiteX46" fmla="*/ 182195 w 1784684"/>
                <a:gd name="connsiteY46" fmla="*/ 43910 h 260684"/>
                <a:gd name="connsiteX47" fmla="*/ 152400 w 1784684"/>
                <a:gd name="connsiteY47" fmla="*/ 38576 h 260684"/>
                <a:gd name="connsiteX48" fmla="*/ 109602 w 1784684"/>
                <a:gd name="connsiteY48" fmla="*/ 27909 h 260684"/>
                <a:gd name="connsiteX49" fmla="*/ 76657 w 1784684"/>
                <a:gd name="connsiteY49" fmla="*/ 18606 h 260684"/>
                <a:gd name="connsiteX50" fmla="*/ 44573 w 1784684"/>
                <a:gd name="connsiteY50" fmla="*/ 11948 h 260684"/>
                <a:gd name="connsiteX51" fmla="*/ 0 w 1784684"/>
                <a:gd name="connsiteY51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489284 w 1784684"/>
                <a:gd name="connsiteY32" fmla="*/ 116305 h 260684"/>
                <a:gd name="connsiteX33" fmla="*/ 477252 w 1784684"/>
                <a:gd name="connsiteY33" fmla="*/ 112295 h 260684"/>
                <a:gd name="connsiteX34" fmla="*/ 470953 w 1784684"/>
                <a:gd name="connsiteY34" fmla="*/ 108284 h 260684"/>
                <a:gd name="connsiteX35" fmla="*/ 450443 w 1784684"/>
                <a:gd name="connsiteY35" fmla="*/ 94971 h 260684"/>
                <a:gd name="connsiteX36" fmla="*/ 417095 w 1784684"/>
                <a:gd name="connsiteY36" fmla="*/ 92242 h 260684"/>
                <a:gd name="connsiteX37" fmla="*/ 397042 w 1784684"/>
                <a:gd name="connsiteY37" fmla="*/ 88232 h 260684"/>
                <a:gd name="connsiteX38" fmla="*/ 372979 w 1784684"/>
                <a:gd name="connsiteY38" fmla="*/ 84221 h 260684"/>
                <a:gd name="connsiteX39" fmla="*/ 348916 w 1784684"/>
                <a:gd name="connsiteY39" fmla="*/ 76200 h 260684"/>
                <a:gd name="connsiteX40" fmla="*/ 336884 w 1784684"/>
                <a:gd name="connsiteY40" fmla="*/ 68179 h 260684"/>
                <a:gd name="connsiteX41" fmla="*/ 296779 w 1784684"/>
                <a:gd name="connsiteY41" fmla="*/ 60158 h 260684"/>
                <a:gd name="connsiteX42" fmla="*/ 268705 w 1784684"/>
                <a:gd name="connsiteY42" fmla="*/ 52137 h 260684"/>
                <a:gd name="connsiteX43" fmla="*/ 244642 w 1784684"/>
                <a:gd name="connsiteY43" fmla="*/ 48126 h 260684"/>
                <a:gd name="connsiteX44" fmla="*/ 212558 w 1784684"/>
                <a:gd name="connsiteY44" fmla="*/ 48003 h 260684"/>
                <a:gd name="connsiteX45" fmla="*/ 182195 w 1784684"/>
                <a:gd name="connsiteY45" fmla="*/ 43910 h 260684"/>
                <a:gd name="connsiteX46" fmla="*/ 152400 w 1784684"/>
                <a:gd name="connsiteY46" fmla="*/ 38576 h 260684"/>
                <a:gd name="connsiteX47" fmla="*/ 109602 w 1784684"/>
                <a:gd name="connsiteY47" fmla="*/ 27909 h 260684"/>
                <a:gd name="connsiteX48" fmla="*/ 76657 w 1784684"/>
                <a:gd name="connsiteY48" fmla="*/ 18606 h 260684"/>
                <a:gd name="connsiteX49" fmla="*/ 44573 w 1784684"/>
                <a:gd name="connsiteY49" fmla="*/ 11948 h 260684"/>
                <a:gd name="connsiteX50" fmla="*/ 0 w 1784684"/>
                <a:gd name="connsiteY50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489284 w 1784684"/>
                <a:gd name="connsiteY32" fmla="*/ 116305 h 260684"/>
                <a:gd name="connsiteX33" fmla="*/ 477252 w 1784684"/>
                <a:gd name="connsiteY33" fmla="*/ 11229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7048 w 1784684"/>
                <a:gd name="connsiteY32" fmla="*/ 116305 h 260684"/>
                <a:gd name="connsiteX33" fmla="*/ 477252 w 1784684"/>
                <a:gd name="connsiteY33" fmla="*/ 11229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41421 w 1784684"/>
                <a:gd name="connsiteY31" fmla="*/ 128337 h 260684"/>
                <a:gd name="connsiteX32" fmla="*/ 507048 w 1784684"/>
                <a:gd name="connsiteY32" fmla="*/ 116305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66290 w 1784684"/>
                <a:gd name="connsiteY31" fmla="*/ 121722 h 260684"/>
                <a:gd name="connsiteX32" fmla="*/ 507048 w 1784684"/>
                <a:gd name="connsiteY32" fmla="*/ 116305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66290 w 1784684"/>
                <a:gd name="connsiteY31" fmla="*/ 121722 h 260684"/>
                <a:gd name="connsiteX32" fmla="*/ 514154 w 1784684"/>
                <a:gd name="connsiteY32" fmla="*/ 111012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8252 w 1784684"/>
                <a:gd name="connsiteY22" fmla="*/ 192505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52079 w 1784684"/>
                <a:gd name="connsiteY31" fmla="*/ 127015 h 260684"/>
                <a:gd name="connsiteX32" fmla="*/ 514154 w 1784684"/>
                <a:gd name="connsiteY32" fmla="*/ 111012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3368 w 1784684"/>
                <a:gd name="connsiteY10" fmla="*/ 200526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4699 w 1784684"/>
                <a:gd name="connsiteY22" fmla="*/ 184566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52079 w 1784684"/>
                <a:gd name="connsiteY31" fmla="*/ 127015 h 260684"/>
                <a:gd name="connsiteX32" fmla="*/ 514154 w 1784684"/>
                <a:gd name="connsiteY32" fmla="*/ 111012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299410 w 1784684"/>
                <a:gd name="connsiteY9" fmla="*/ 204537 h 260684"/>
                <a:gd name="connsiteX10" fmla="*/ 1285144 w 1784684"/>
                <a:gd name="connsiteY10" fmla="*/ 208465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4699 w 1784684"/>
                <a:gd name="connsiteY22" fmla="*/ 184566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52079 w 1784684"/>
                <a:gd name="connsiteY31" fmla="*/ 127015 h 260684"/>
                <a:gd name="connsiteX32" fmla="*/ 514154 w 1784684"/>
                <a:gd name="connsiteY32" fmla="*/ 111012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08547 h 260684"/>
                <a:gd name="connsiteX9" fmla="*/ 1304740 w 1784684"/>
                <a:gd name="connsiteY9" fmla="*/ 211153 h 260684"/>
                <a:gd name="connsiteX10" fmla="*/ 1285144 w 1784684"/>
                <a:gd name="connsiteY10" fmla="*/ 208465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4699 w 1784684"/>
                <a:gd name="connsiteY22" fmla="*/ 184566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52079 w 1784684"/>
                <a:gd name="connsiteY31" fmla="*/ 127015 h 260684"/>
                <a:gd name="connsiteX32" fmla="*/ 514154 w 1784684"/>
                <a:gd name="connsiteY32" fmla="*/ 111012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11442 w 1784684"/>
                <a:gd name="connsiteY8" fmla="*/ 212517 h 260684"/>
                <a:gd name="connsiteX9" fmla="*/ 1304740 w 1784684"/>
                <a:gd name="connsiteY9" fmla="*/ 211153 h 260684"/>
                <a:gd name="connsiteX10" fmla="*/ 1285144 w 1784684"/>
                <a:gd name="connsiteY10" fmla="*/ 208465 h 260684"/>
                <a:gd name="connsiteX11" fmla="*/ 1247273 w 1784684"/>
                <a:gd name="connsiteY11" fmla="*/ 192505 h 260684"/>
                <a:gd name="connsiteX12" fmla="*/ 1223210 w 1784684"/>
                <a:gd name="connsiteY12" fmla="*/ 184484 h 260684"/>
                <a:gd name="connsiteX13" fmla="*/ 1211179 w 1784684"/>
                <a:gd name="connsiteY13" fmla="*/ 180474 h 260684"/>
                <a:gd name="connsiteX14" fmla="*/ 1195137 w 1784684"/>
                <a:gd name="connsiteY14" fmla="*/ 176463 h 260684"/>
                <a:gd name="connsiteX15" fmla="*/ 1167063 w 1784684"/>
                <a:gd name="connsiteY15" fmla="*/ 168442 h 260684"/>
                <a:gd name="connsiteX16" fmla="*/ 1114926 w 1784684"/>
                <a:gd name="connsiteY16" fmla="*/ 164432 h 260684"/>
                <a:gd name="connsiteX17" fmla="*/ 1090863 w 1784684"/>
                <a:gd name="connsiteY17" fmla="*/ 160421 h 260684"/>
                <a:gd name="connsiteX18" fmla="*/ 982579 w 1784684"/>
                <a:gd name="connsiteY18" fmla="*/ 168442 h 260684"/>
                <a:gd name="connsiteX19" fmla="*/ 934452 w 1784684"/>
                <a:gd name="connsiteY19" fmla="*/ 176463 h 260684"/>
                <a:gd name="connsiteX20" fmla="*/ 922421 w 1784684"/>
                <a:gd name="connsiteY20" fmla="*/ 180474 h 260684"/>
                <a:gd name="connsiteX21" fmla="*/ 878305 w 1784684"/>
                <a:gd name="connsiteY21" fmla="*/ 188495 h 260684"/>
                <a:gd name="connsiteX22" fmla="*/ 854699 w 1784684"/>
                <a:gd name="connsiteY22" fmla="*/ 184566 h 260684"/>
                <a:gd name="connsiteX23" fmla="*/ 709863 w 1784684"/>
                <a:gd name="connsiteY23" fmla="*/ 188495 h 260684"/>
                <a:gd name="connsiteX24" fmla="*/ 673768 w 1784684"/>
                <a:gd name="connsiteY24" fmla="*/ 176463 h 260684"/>
                <a:gd name="connsiteX25" fmla="*/ 661737 w 1784684"/>
                <a:gd name="connsiteY25" fmla="*/ 172453 h 260684"/>
                <a:gd name="connsiteX26" fmla="*/ 649705 w 1784684"/>
                <a:gd name="connsiteY26" fmla="*/ 164432 h 260684"/>
                <a:gd name="connsiteX27" fmla="*/ 625642 w 1784684"/>
                <a:gd name="connsiteY27" fmla="*/ 156410 h 260684"/>
                <a:gd name="connsiteX28" fmla="*/ 613610 w 1784684"/>
                <a:gd name="connsiteY28" fmla="*/ 148389 h 260684"/>
                <a:gd name="connsiteX29" fmla="*/ 585537 w 1784684"/>
                <a:gd name="connsiteY29" fmla="*/ 140368 h 260684"/>
                <a:gd name="connsiteX30" fmla="*/ 573505 w 1784684"/>
                <a:gd name="connsiteY30" fmla="*/ 136358 h 260684"/>
                <a:gd name="connsiteX31" fmla="*/ 552079 w 1784684"/>
                <a:gd name="connsiteY31" fmla="*/ 127015 h 260684"/>
                <a:gd name="connsiteX32" fmla="*/ 514154 w 1784684"/>
                <a:gd name="connsiteY32" fmla="*/ 111012 h 260684"/>
                <a:gd name="connsiteX33" fmla="*/ 489687 w 1784684"/>
                <a:gd name="connsiteY33" fmla="*/ 108325 h 260684"/>
                <a:gd name="connsiteX34" fmla="*/ 450443 w 1784684"/>
                <a:gd name="connsiteY34" fmla="*/ 94971 h 260684"/>
                <a:gd name="connsiteX35" fmla="*/ 417095 w 1784684"/>
                <a:gd name="connsiteY35" fmla="*/ 92242 h 260684"/>
                <a:gd name="connsiteX36" fmla="*/ 397042 w 1784684"/>
                <a:gd name="connsiteY36" fmla="*/ 88232 h 260684"/>
                <a:gd name="connsiteX37" fmla="*/ 372979 w 1784684"/>
                <a:gd name="connsiteY37" fmla="*/ 84221 h 260684"/>
                <a:gd name="connsiteX38" fmla="*/ 348916 w 1784684"/>
                <a:gd name="connsiteY38" fmla="*/ 76200 h 260684"/>
                <a:gd name="connsiteX39" fmla="*/ 336884 w 1784684"/>
                <a:gd name="connsiteY39" fmla="*/ 68179 h 260684"/>
                <a:gd name="connsiteX40" fmla="*/ 296779 w 1784684"/>
                <a:gd name="connsiteY40" fmla="*/ 60158 h 260684"/>
                <a:gd name="connsiteX41" fmla="*/ 268705 w 1784684"/>
                <a:gd name="connsiteY41" fmla="*/ 52137 h 260684"/>
                <a:gd name="connsiteX42" fmla="*/ 244642 w 1784684"/>
                <a:gd name="connsiteY42" fmla="*/ 48126 h 260684"/>
                <a:gd name="connsiteX43" fmla="*/ 212558 w 1784684"/>
                <a:gd name="connsiteY43" fmla="*/ 48003 h 260684"/>
                <a:gd name="connsiteX44" fmla="*/ 182195 w 1784684"/>
                <a:gd name="connsiteY44" fmla="*/ 43910 h 260684"/>
                <a:gd name="connsiteX45" fmla="*/ 152400 w 1784684"/>
                <a:gd name="connsiteY45" fmla="*/ 38576 h 260684"/>
                <a:gd name="connsiteX46" fmla="*/ 109602 w 1784684"/>
                <a:gd name="connsiteY46" fmla="*/ 27909 h 260684"/>
                <a:gd name="connsiteX47" fmla="*/ 76657 w 1784684"/>
                <a:gd name="connsiteY47" fmla="*/ 18606 h 260684"/>
                <a:gd name="connsiteX48" fmla="*/ 44573 w 1784684"/>
                <a:gd name="connsiteY48" fmla="*/ 11948 h 260684"/>
                <a:gd name="connsiteX49" fmla="*/ 0 w 1784684"/>
                <a:gd name="connsiteY49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04740 w 1784684"/>
                <a:gd name="connsiteY8" fmla="*/ 211153 h 260684"/>
                <a:gd name="connsiteX9" fmla="*/ 1285144 w 1784684"/>
                <a:gd name="connsiteY9" fmla="*/ 208465 h 260684"/>
                <a:gd name="connsiteX10" fmla="*/ 1247273 w 1784684"/>
                <a:gd name="connsiteY10" fmla="*/ 192505 h 260684"/>
                <a:gd name="connsiteX11" fmla="*/ 1223210 w 1784684"/>
                <a:gd name="connsiteY11" fmla="*/ 184484 h 260684"/>
                <a:gd name="connsiteX12" fmla="*/ 1211179 w 1784684"/>
                <a:gd name="connsiteY12" fmla="*/ 180474 h 260684"/>
                <a:gd name="connsiteX13" fmla="*/ 1195137 w 1784684"/>
                <a:gd name="connsiteY13" fmla="*/ 176463 h 260684"/>
                <a:gd name="connsiteX14" fmla="*/ 1167063 w 1784684"/>
                <a:gd name="connsiteY14" fmla="*/ 168442 h 260684"/>
                <a:gd name="connsiteX15" fmla="*/ 1114926 w 1784684"/>
                <a:gd name="connsiteY15" fmla="*/ 164432 h 260684"/>
                <a:gd name="connsiteX16" fmla="*/ 1090863 w 1784684"/>
                <a:gd name="connsiteY16" fmla="*/ 160421 h 260684"/>
                <a:gd name="connsiteX17" fmla="*/ 982579 w 1784684"/>
                <a:gd name="connsiteY17" fmla="*/ 168442 h 260684"/>
                <a:gd name="connsiteX18" fmla="*/ 934452 w 1784684"/>
                <a:gd name="connsiteY18" fmla="*/ 176463 h 260684"/>
                <a:gd name="connsiteX19" fmla="*/ 922421 w 1784684"/>
                <a:gd name="connsiteY19" fmla="*/ 180474 h 260684"/>
                <a:gd name="connsiteX20" fmla="*/ 878305 w 1784684"/>
                <a:gd name="connsiteY20" fmla="*/ 188495 h 260684"/>
                <a:gd name="connsiteX21" fmla="*/ 854699 w 1784684"/>
                <a:gd name="connsiteY21" fmla="*/ 184566 h 260684"/>
                <a:gd name="connsiteX22" fmla="*/ 709863 w 1784684"/>
                <a:gd name="connsiteY22" fmla="*/ 188495 h 260684"/>
                <a:gd name="connsiteX23" fmla="*/ 673768 w 1784684"/>
                <a:gd name="connsiteY23" fmla="*/ 176463 h 260684"/>
                <a:gd name="connsiteX24" fmla="*/ 661737 w 1784684"/>
                <a:gd name="connsiteY24" fmla="*/ 172453 h 260684"/>
                <a:gd name="connsiteX25" fmla="*/ 649705 w 1784684"/>
                <a:gd name="connsiteY25" fmla="*/ 164432 h 260684"/>
                <a:gd name="connsiteX26" fmla="*/ 625642 w 1784684"/>
                <a:gd name="connsiteY26" fmla="*/ 156410 h 260684"/>
                <a:gd name="connsiteX27" fmla="*/ 613610 w 1784684"/>
                <a:gd name="connsiteY27" fmla="*/ 148389 h 260684"/>
                <a:gd name="connsiteX28" fmla="*/ 585537 w 1784684"/>
                <a:gd name="connsiteY28" fmla="*/ 140368 h 260684"/>
                <a:gd name="connsiteX29" fmla="*/ 573505 w 1784684"/>
                <a:gd name="connsiteY29" fmla="*/ 136358 h 260684"/>
                <a:gd name="connsiteX30" fmla="*/ 552079 w 1784684"/>
                <a:gd name="connsiteY30" fmla="*/ 127015 h 260684"/>
                <a:gd name="connsiteX31" fmla="*/ 514154 w 1784684"/>
                <a:gd name="connsiteY31" fmla="*/ 111012 h 260684"/>
                <a:gd name="connsiteX32" fmla="*/ 489687 w 1784684"/>
                <a:gd name="connsiteY32" fmla="*/ 108325 h 260684"/>
                <a:gd name="connsiteX33" fmla="*/ 450443 w 1784684"/>
                <a:gd name="connsiteY33" fmla="*/ 94971 h 260684"/>
                <a:gd name="connsiteX34" fmla="*/ 417095 w 1784684"/>
                <a:gd name="connsiteY34" fmla="*/ 92242 h 260684"/>
                <a:gd name="connsiteX35" fmla="*/ 397042 w 1784684"/>
                <a:gd name="connsiteY35" fmla="*/ 88232 h 260684"/>
                <a:gd name="connsiteX36" fmla="*/ 372979 w 1784684"/>
                <a:gd name="connsiteY36" fmla="*/ 84221 h 260684"/>
                <a:gd name="connsiteX37" fmla="*/ 348916 w 1784684"/>
                <a:gd name="connsiteY37" fmla="*/ 76200 h 260684"/>
                <a:gd name="connsiteX38" fmla="*/ 336884 w 1784684"/>
                <a:gd name="connsiteY38" fmla="*/ 68179 h 260684"/>
                <a:gd name="connsiteX39" fmla="*/ 296779 w 1784684"/>
                <a:gd name="connsiteY39" fmla="*/ 60158 h 260684"/>
                <a:gd name="connsiteX40" fmla="*/ 268705 w 1784684"/>
                <a:gd name="connsiteY40" fmla="*/ 52137 h 260684"/>
                <a:gd name="connsiteX41" fmla="*/ 244642 w 1784684"/>
                <a:gd name="connsiteY41" fmla="*/ 48126 h 260684"/>
                <a:gd name="connsiteX42" fmla="*/ 212558 w 1784684"/>
                <a:gd name="connsiteY42" fmla="*/ 48003 h 260684"/>
                <a:gd name="connsiteX43" fmla="*/ 182195 w 1784684"/>
                <a:gd name="connsiteY43" fmla="*/ 43910 h 260684"/>
                <a:gd name="connsiteX44" fmla="*/ 152400 w 1784684"/>
                <a:gd name="connsiteY44" fmla="*/ 38576 h 260684"/>
                <a:gd name="connsiteX45" fmla="*/ 109602 w 1784684"/>
                <a:gd name="connsiteY45" fmla="*/ 27909 h 260684"/>
                <a:gd name="connsiteX46" fmla="*/ 76657 w 1784684"/>
                <a:gd name="connsiteY46" fmla="*/ 18606 h 260684"/>
                <a:gd name="connsiteX47" fmla="*/ 44573 w 1784684"/>
                <a:gd name="connsiteY47" fmla="*/ 11948 h 260684"/>
                <a:gd name="connsiteX48" fmla="*/ 0 w 1784684"/>
                <a:gd name="connsiteY48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2558 h 260684"/>
                <a:gd name="connsiteX8" fmla="*/ 1308292 w 1784684"/>
                <a:gd name="connsiteY8" fmla="*/ 219091 h 260684"/>
                <a:gd name="connsiteX9" fmla="*/ 1285144 w 1784684"/>
                <a:gd name="connsiteY9" fmla="*/ 208465 h 260684"/>
                <a:gd name="connsiteX10" fmla="*/ 1247273 w 1784684"/>
                <a:gd name="connsiteY10" fmla="*/ 192505 h 260684"/>
                <a:gd name="connsiteX11" fmla="*/ 1223210 w 1784684"/>
                <a:gd name="connsiteY11" fmla="*/ 184484 h 260684"/>
                <a:gd name="connsiteX12" fmla="*/ 1211179 w 1784684"/>
                <a:gd name="connsiteY12" fmla="*/ 180474 h 260684"/>
                <a:gd name="connsiteX13" fmla="*/ 1195137 w 1784684"/>
                <a:gd name="connsiteY13" fmla="*/ 176463 h 260684"/>
                <a:gd name="connsiteX14" fmla="*/ 1167063 w 1784684"/>
                <a:gd name="connsiteY14" fmla="*/ 168442 h 260684"/>
                <a:gd name="connsiteX15" fmla="*/ 1114926 w 1784684"/>
                <a:gd name="connsiteY15" fmla="*/ 164432 h 260684"/>
                <a:gd name="connsiteX16" fmla="*/ 1090863 w 1784684"/>
                <a:gd name="connsiteY16" fmla="*/ 160421 h 260684"/>
                <a:gd name="connsiteX17" fmla="*/ 982579 w 1784684"/>
                <a:gd name="connsiteY17" fmla="*/ 168442 h 260684"/>
                <a:gd name="connsiteX18" fmla="*/ 934452 w 1784684"/>
                <a:gd name="connsiteY18" fmla="*/ 176463 h 260684"/>
                <a:gd name="connsiteX19" fmla="*/ 922421 w 1784684"/>
                <a:gd name="connsiteY19" fmla="*/ 180474 h 260684"/>
                <a:gd name="connsiteX20" fmla="*/ 878305 w 1784684"/>
                <a:gd name="connsiteY20" fmla="*/ 188495 h 260684"/>
                <a:gd name="connsiteX21" fmla="*/ 854699 w 1784684"/>
                <a:gd name="connsiteY21" fmla="*/ 184566 h 260684"/>
                <a:gd name="connsiteX22" fmla="*/ 709863 w 1784684"/>
                <a:gd name="connsiteY22" fmla="*/ 188495 h 260684"/>
                <a:gd name="connsiteX23" fmla="*/ 673768 w 1784684"/>
                <a:gd name="connsiteY23" fmla="*/ 176463 h 260684"/>
                <a:gd name="connsiteX24" fmla="*/ 661737 w 1784684"/>
                <a:gd name="connsiteY24" fmla="*/ 172453 h 260684"/>
                <a:gd name="connsiteX25" fmla="*/ 649705 w 1784684"/>
                <a:gd name="connsiteY25" fmla="*/ 164432 h 260684"/>
                <a:gd name="connsiteX26" fmla="*/ 625642 w 1784684"/>
                <a:gd name="connsiteY26" fmla="*/ 156410 h 260684"/>
                <a:gd name="connsiteX27" fmla="*/ 613610 w 1784684"/>
                <a:gd name="connsiteY27" fmla="*/ 148389 h 260684"/>
                <a:gd name="connsiteX28" fmla="*/ 585537 w 1784684"/>
                <a:gd name="connsiteY28" fmla="*/ 140368 h 260684"/>
                <a:gd name="connsiteX29" fmla="*/ 573505 w 1784684"/>
                <a:gd name="connsiteY29" fmla="*/ 136358 h 260684"/>
                <a:gd name="connsiteX30" fmla="*/ 552079 w 1784684"/>
                <a:gd name="connsiteY30" fmla="*/ 127015 h 260684"/>
                <a:gd name="connsiteX31" fmla="*/ 514154 w 1784684"/>
                <a:gd name="connsiteY31" fmla="*/ 111012 h 260684"/>
                <a:gd name="connsiteX32" fmla="*/ 489687 w 1784684"/>
                <a:gd name="connsiteY32" fmla="*/ 108325 h 260684"/>
                <a:gd name="connsiteX33" fmla="*/ 450443 w 1784684"/>
                <a:gd name="connsiteY33" fmla="*/ 94971 h 260684"/>
                <a:gd name="connsiteX34" fmla="*/ 417095 w 1784684"/>
                <a:gd name="connsiteY34" fmla="*/ 92242 h 260684"/>
                <a:gd name="connsiteX35" fmla="*/ 397042 w 1784684"/>
                <a:gd name="connsiteY35" fmla="*/ 88232 h 260684"/>
                <a:gd name="connsiteX36" fmla="*/ 372979 w 1784684"/>
                <a:gd name="connsiteY36" fmla="*/ 84221 h 260684"/>
                <a:gd name="connsiteX37" fmla="*/ 348916 w 1784684"/>
                <a:gd name="connsiteY37" fmla="*/ 76200 h 260684"/>
                <a:gd name="connsiteX38" fmla="*/ 336884 w 1784684"/>
                <a:gd name="connsiteY38" fmla="*/ 68179 h 260684"/>
                <a:gd name="connsiteX39" fmla="*/ 296779 w 1784684"/>
                <a:gd name="connsiteY39" fmla="*/ 60158 h 260684"/>
                <a:gd name="connsiteX40" fmla="*/ 268705 w 1784684"/>
                <a:gd name="connsiteY40" fmla="*/ 52137 h 260684"/>
                <a:gd name="connsiteX41" fmla="*/ 244642 w 1784684"/>
                <a:gd name="connsiteY41" fmla="*/ 48126 h 260684"/>
                <a:gd name="connsiteX42" fmla="*/ 212558 w 1784684"/>
                <a:gd name="connsiteY42" fmla="*/ 48003 h 260684"/>
                <a:gd name="connsiteX43" fmla="*/ 182195 w 1784684"/>
                <a:gd name="connsiteY43" fmla="*/ 43910 h 260684"/>
                <a:gd name="connsiteX44" fmla="*/ 152400 w 1784684"/>
                <a:gd name="connsiteY44" fmla="*/ 38576 h 260684"/>
                <a:gd name="connsiteX45" fmla="*/ 109602 w 1784684"/>
                <a:gd name="connsiteY45" fmla="*/ 27909 h 260684"/>
                <a:gd name="connsiteX46" fmla="*/ 76657 w 1784684"/>
                <a:gd name="connsiteY46" fmla="*/ 18606 h 260684"/>
                <a:gd name="connsiteX47" fmla="*/ 44573 w 1784684"/>
                <a:gd name="connsiteY47" fmla="*/ 11948 h 260684"/>
                <a:gd name="connsiteX48" fmla="*/ 0 w 1784684"/>
                <a:gd name="connsiteY48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16505 w 1784684"/>
                <a:gd name="connsiteY2" fmla="*/ 236621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7850 h 260684"/>
                <a:gd name="connsiteX8" fmla="*/ 1308292 w 1784684"/>
                <a:gd name="connsiteY8" fmla="*/ 219091 h 260684"/>
                <a:gd name="connsiteX9" fmla="*/ 1285144 w 1784684"/>
                <a:gd name="connsiteY9" fmla="*/ 208465 h 260684"/>
                <a:gd name="connsiteX10" fmla="*/ 1247273 w 1784684"/>
                <a:gd name="connsiteY10" fmla="*/ 192505 h 260684"/>
                <a:gd name="connsiteX11" fmla="*/ 1223210 w 1784684"/>
                <a:gd name="connsiteY11" fmla="*/ 184484 h 260684"/>
                <a:gd name="connsiteX12" fmla="*/ 1211179 w 1784684"/>
                <a:gd name="connsiteY12" fmla="*/ 180474 h 260684"/>
                <a:gd name="connsiteX13" fmla="*/ 1195137 w 1784684"/>
                <a:gd name="connsiteY13" fmla="*/ 176463 h 260684"/>
                <a:gd name="connsiteX14" fmla="*/ 1167063 w 1784684"/>
                <a:gd name="connsiteY14" fmla="*/ 168442 h 260684"/>
                <a:gd name="connsiteX15" fmla="*/ 1114926 w 1784684"/>
                <a:gd name="connsiteY15" fmla="*/ 164432 h 260684"/>
                <a:gd name="connsiteX16" fmla="*/ 1090863 w 1784684"/>
                <a:gd name="connsiteY16" fmla="*/ 160421 h 260684"/>
                <a:gd name="connsiteX17" fmla="*/ 982579 w 1784684"/>
                <a:gd name="connsiteY17" fmla="*/ 168442 h 260684"/>
                <a:gd name="connsiteX18" fmla="*/ 934452 w 1784684"/>
                <a:gd name="connsiteY18" fmla="*/ 176463 h 260684"/>
                <a:gd name="connsiteX19" fmla="*/ 922421 w 1784684"/>
                <a:gd name="connsiteY19" fmla="*/ 180474 h 260684"/>
                <a:gd name="connsiteX20" fmla="*/ 878305 w 1784684"/>
                <a:gd name="connsiteY20" fmla="*/ 188495 h 260684"/>
                <a:gd name="connsiteX21" fmla="*/ 854699 w 1784684"/>
                <a:gd name="connsiteY21" fmla="*/ 184566 h 260684"/>
                <a:gd name="connsiteX22" fmla="*/ 709863 w 1784684"/>
                <a:gd name="connsiteY22" fmla="*/ 188495 h 260684"/>
                <a:gd name="connsiteX23" fmla="*/ 673768 w 1784684"/>
                <a:gd name="connsiteY23" fmla="*/ 176463 h 260684"/>
                <a:gd name="connsiteX24" fmla="*/ 661737 w 1784684"/>
                <a:gd name="connsiteY24" fmla="*/ 172453 h 260684"/>
                <a:gd name="connsiteX25" fmla="*/ 649705 w 1784684"/>
                <a:gd name="connsiteY25" fmla="*/ 164432 h 260684"/>
                <a:gd name="connsiteX26" fmla="*/ 625642 w 1784684"/>
                <a:gd name="connsiteY26" fmla="*/ 156410 h 260684"/>
                <a:gd name="connsiteX27" fmla="*/ 613610 w 1784684"/>
                <a:gd name="connsiteY27" fmla="*/ 148389 h 260684"/>
                <a:gd name="connsiteX28" fmla="*/ 585537 w 1784684"/>
                <a:gd name="connsiteY28" fmla="*/ 140368 h 260684"/>
                <a:gd name="connsiteX29" fmla="*/ 573505 w 1784684"/>
                <a:gd name="connsiteY29" fmla="*/ 136358 h 260684"/>
                <a:gd name="connsiteX30" fmla="*/ 552079 w 1784684"/>
                <a:gd name="connsiteY30" fmla="*/ 127015 h 260684"/>
                <a:gd name="connsiteX31" fmla="*/ 514154 w 1784684"/>
                <a:gd name="connsiteY31" fmla="*/ 111012 h 260684"/>
                <a:gd name="connsiteX32" fmla="*/ 489687 w 1784684"/>
                <a:gd name="connsiteY32" fmla="*/ 108325 h 260684"/>
                <a:gd name="connsiteX33" fmla="*/ 450443 w 1784684"/>
                <a:gd name="connsiteY33" fmla="*/ 94971 h 260684"/>
                <a:gd name="connsiteX34" fmla="*/ 417095 w 1784684"/>
                <a:gd name="connsiteY34" fmla="*/ 92242 h 260684"/>
                <a:gd name="connsiteX35" fmla="*/ 397042 w 1784684"/>
                <a:gd name="connsiteY35" fmla="*/ 88232 h 260684"/>
                <a:gd name="connsiteX36" fmla="*/ 372979 w 1784684"/>
                <a:gd name="connsiteY36" fmla="*/ 84221 h 260684"/>
                <a:gd name="connsiteX37" fmla="*/ 348916 w 1784684"/>
                <a:gd name="connsiteY37" fmla="*/ 76200 h 260684"/>
                <a:gd name="connsiteX38" fmla="*/ 336884 w 1784684"/>
                <a:gd name="connsiteY38" fmla="*/ 68179 h 260684"/>
                <a:gd name="connsiteX39" fmla="*/ 296779 w 1784684"/>
                <a:gd name="connsiteY39" fmla="*/ 60158 h 260684"/>
                <a:gd name="connsiteX40" fmla="*/ 268705 w 1784684"/>
                <a:gd name="connsiteY40" fmla="*/ 52137 h 260684"/>
                <a:gd name="connsiteX41" fmla="*/ 244642 w 1784684"/>
                <a:gd name="connsiteY41" fmla="*/ 48126 h 260684"/>
                <a:gd name="connsiteX42" fmla="*/ 212558 w 1784684"/>
                <a:gd name="connsiteY42" fmla="*/ 48003 h 260684"/>
                <a:gd name="connsiteX43" fmla="*/ 182195 w 1784684"/>
                <a:gd name="connsiteY43" fmla="*/ 43910 h 260684"/>
                <a:gd name="connsiteX44" fmla="*/ 152400 w 1784684"/>
                <a:gd name="connsiteY44" fmla="*/ 38576 h 260684"/>
                <a:gd name="connsiteX45" fmla="*/ 109602 w 1784684"/>
                <a:gd name="connsiteY45" fmla="*/ 27909 h 260684"/>
                <a:gd name="connsiteX46" fmla="*/ 76657 w 1784684"/>
                <a:gd name="connsiteY46" fmla="*/ 18606 h 260684"/>
                <a:gd name="connsiteX47" fmla="*/ 44573 w 1784684"/>
                <a:gd name="connsiteY47" fmla="*/ 11948 h 260684"/>
                <a:gd name="connsiteX48" fmla="*/ 0 w 1784684"/>
                <a:gd name="connsiteY48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32492 w 1784684"/>
                <a:gd name="connsiteY2" fmla="*/ 220744 h 260684"/>
                <a:gd name="connsiteX3" fmla="*/ 1692442 w 1784684"/>
                <a:gd name="connsiteY3" fmla="*/ 228600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7850 h 260684"/>
                <a:gd name="connsiteX8" fmla="*/ 1308292 w 1784684"/>
                <a:gd name="connsiteY8" fmla="*/ 219091 h 260684"/>
                <a:gd name="connsiteX9" fmla="*/ 1285144 w 1784684"/>
                <a:gd name="connsiteY9" fmla="*/ 208465 h 260684"/>
                <a:gd name="connsiteX10" fmla="*/ 1247273 w 1784684"/>
                <a:gd name="connsiteY10" fmla="*/ 192505 h 260684"/>
                <a:gd name="connsiteX11" fmla="*/ 1223210 w 1784684"/>
                <a:gd name="connsiteY11" fmla="*/ 184484 h 260684"/>
                <a:gd name="connsiteX12" fmla="*/ 1211179 w 1784684"/>
                <a:gd name="connsiteY12" fmla="*/ 180474 h 260684"/>
                <a:gd name="connsiteX13" fmla="*/ 1195137 w 1784684"/>
                <a:gd name="connsiteY13" fmla="*/ 176463 h 260684"/>
                <a:gd name="connsiteX14" fmla="*/ 1167063 w 1784684"/>
                <a:gd name="connsiteY14" fmla="*/ 168442 h 260684"/>
                <a:gd name="connsiteX15" fmla="*/ 1114926 w 1784684"/>
                <a:gd name="connsiteY15" fmla="*/ 164432 h 260684"/>
                <a:gd name="connsiteX16" fmla="*/ 1090863 w 1784684"/>
                <a:gd name="connsiteY16" fmla="*/ 160421 h 260684"/>
                <a:gd name="connsiteX17" fmla="*/ 982579 w 1784684"/>
                <a:gd name="connsiteY17" fmla="*/ 168442 h 260684"/>
                <a:gd name="connsiteX18" fmla="*/ 934452 w 1784684"/>
                <a:gd name="connsiteY18" fmla="*/ 176463 h 260684"/>
                <a:gd name="connsiteX19" fmla="*/ 922421 w 1784684"/>
                <a:gd name="connsiteY19" fmla="*/ 180474 h 260684"/>
                <a:gd name="connsiteX20" fmla="*/ 878305 w 1784684"/>
                <a:gd name="connsiteY20" fmla="*/ 188495 h 260684"/>
                <a:gd name="connsiteX21" fmla="*/ 854699 w 1784684"/>
                <a:gd name="connsiteY21" fmla="*/ 184566 h 260684"/>
                <a:gd name="connsiteX22" fmla="*/ 709863 w 1784684"/>
                <a:gd name="connsiteY22" fmla="*/ 188495 h 260684"/>
                <a:gd name="connsiteX23" fmla="*/ 673768 w 1784684"/>
                <a:gd name="connsiteY23" fmla="*/ 176463 h 260684"/>
                <a:gd name="connsiteX24" fmla="*/ 661737 w 1784684"/>
                <a:gd name="connsiteY24" fmla="*/ 172453 h 260684"/>
                <a:gd name="connsiteX25" fmla="*/ 649705 w 1784684"/>
                <a:gd name="connsiteY25" fmla="*/ 164432 h 260684"/>
                <a:gd name="connsiteX26" fmla="*/ 625642 w 1784684"/>
                <a:gd name="connsiteY26" fmla="*/ 156410 h 260684"/>
                <a:gd name="connsiteX27" fmla="*/ 613610 w 1784684"/>
                <a:gd name="connsiteY27" fmla="*/ 148389 h 260684"/>
                <a:gd name="connsiteX28" fmla="*/ 585537 w 1784684"/>
                <a:gd name="connsiteY28" fmla="*/ 140368 h 260684"/>
                <a:gd name="connsiteX29" fmla="*/ 573505 w 1784684"/>
                <a:gd name="connsiteY29" fmla="*/ 136358 h 260684"/>
                <a:gd name="connsiteX30" fmla="*/ 552079 w 1784684"/>
                <a:gd name="connsiteY30" fmla="*/ 127015 h 260684"/>
                <a:gd name="connsiteX31" fmla="*/ 514154 w 1784684"/>
                <a:gd name="connsiteY31" fmla="*/ 111012 h 260684"/>
                <a:gd name="connsiteX32" fmla="*/ 489687 w 1784684"/>
                <a:gd name="connsiteY32" fmla="*/ 108325 h 260684"/>
                <a:gd name="connsiteX33" fmla="*/ 450443 w 1784684"/>
                <a:gd name="connsiteY33" fmla="*/ 94971 h 260684"/>
                <a:gd name="connsiteX34" fmla="*/ 417095 w 1784684"/>
                <a:gd name="connsiteY34" fmla="*/ 92242 h 260684"/>
                <a:gd name="connsiteX35" fmla="*/ 397042 w 1784684"/>
                <a:gd name="connsiteY35" fmla="*/ 88232 h 260684"/>
                <a:gd name="connsiteX36" fmla="*/ 372979 w 1784684"/>
                <a:gd name="connsiteY36" fmla="*/ 84221 h 260684"/>
                <a:gd name="connsiteX37" fmla="*/ 348916 w 1784684"/>
                <a:gd name="connsiteY37" fmla="*/ 76200 h 260684"/>
                <a:gd name="connsiteX38" fmla="*/ 336884 w 1784684"/>
                <a:gd name="connsiteY38" fmla="*/ 68179 h 260684"/>
                <a:gd name="connsiteX39" fmla="*/ 296779 w 1784684"/>
                <a:gd name="connsiteY39" fmla="*/ 60158 h 260684"/>
                <a:gd name="connsiteX40" fmla="*/ 268705 w 1784684"/>
                <a:gd name="connsiteY40" fmla="*/ 52137 h 260684"/>
                <a:gd name="connsiteX41" fmla="*/ 244642 w 1784684"/>
                <a:gd name="connsiteY41" fmla="*/ 48126 h 260684"/>
                <a:gd name="connsiteX42" fmla="*/ 212558 w 1784684"/>
                <a:gd name="connsiteY42" fmla="*/ 48003 h 260684"/>
                <a:gd name="connsiteX43" fmla="*/ 182195 w 1784684"/>
                <a:gd name="connsiteY43" fmla="*/ 43910 h 260684"/>
                <a:gd name="connsiteX44" fmla="*/ 152400 w 1784684"/>
                <a:gd name="connsiteY44" fmla="*/ 38576 h 260684"/>
                <a:gd name="connsiteX45" fmla="*/ 109602 w 1784684"/>
                <a:gd name="connsiteY45" fmla="*/ 27909 h 260684"/>
                <a:gd name="connsiteX46" fmla="*/ 76657 w 1784684"/>
                <a:gd name="connsiteY46" fmla="*/ 18606 h 260684"/>
                <a:gd name="connsiteX47" fmla="*/ 44573 w 1784684"/>
                <a:gd name="connsiteY47" fmla="*/ 11948 h 260684"/>
                <a:gd name="connsiteX48" fmla="*/ 0 w 1784684"/>
                <a:gd name="connsiteY48" fmla="*/ 0 h 260684"/>
                <a:gd name="connsiteX0" fmla="*/ 1784684 w 1784684"/>
                <a:gd name="connsiteY0" fmla="*/ 260684 h 260684"/>
                <a:gd name="connsiteX1" fmla="*/ 1740568 w 1784684"/>
                <a:gd name="connsiteY1" fmla="*/ 244642 h 260684"/>
                <a:gd name="connsiteX2" fmla="*/ 1732492 w 1784684"/>
                <a:gd name="connsiteY2" fmla="*/ 220744 h 260684"/>
                <a:gd name="connsiteX3" fmla="*/ 1695995 w 1784684"/>
                <a:gd name="connsiteY3" fmla="*/ 224631 h 260684"/>
                <a:gd name="connsiteX4" fmla="*/ 1680410 w 1784684"/>
                <a:gd name="connsiteY4" fmla="*/ 224589 h 260684"/>
                <a:gd name="connsiteX5" fmla="*/ 1632284 w 1784684"/>
                <a:gd name="connsiteY5" fmla="*/ 216568 h 260684"/>
                <a:gd name="connsiteX6" fmla="*/ 1479884 w 1784684"/>
                <a:gd name="connsiteY6" fmla="*/ 220579 h 260684"/>
                <a:gd name="connsiteX7" fmla="*/ 1331495 w 1784684"/>
                <a:gd name="connsiteY7" fmla="*/ 217850 h 260684"/>
                <a:gd name="connsiteX8" fmla="*/ 1308292 w 1784684"/>
                <a:gd name="connsiteY8" fmla="*/ 219091 h 260684"/>
                <a:gd name="connsiteX9" fmla="*/ 1285144 w 1784684"/>
                <a:gd name="connsiteY9" fmla="*/ 208465 h 260684"/>
                <a:gd name="connsiteX10" fmla="*/ 1247273 w 1784684"/>
                <a:gd name="connsiteY10" fmla="*/ 192505 h 260684"/>
                <a:gd name="connsiteX11" fmla="*/ 1223210 w 1784684"/>
                <a:gd name="connsiteY11" fmla="*/ 184484 h 260684"/>
                <a:gd name="connsiteX12" fmla="*/ 1211179 w 1784684"/>
                <a:gd name="connsiteY12" fmla="*/ 180474 h 260684"/>
                <a:gd name="connsiteX13" fmla="*/ 1195137 w 1784684"/>
                <a:gd name="connsiteY13" fmla="*/ 176463 h 260684"/>
                <a:gd name="connsiteX14" fmla="*/ 1167063 w 1784684"/>
                <a:gd name="connsiteY14" fmla="*/ 168442 h 260684"/>
                <a:gd name="connsiteX15" fmla="*/ 1114926 w 1784684"/>
                <a:gd name="connsiteY15" fmla="*/ 164432 h 260684"/>
                <a:gd name="connsiteX16" fmla="*/ 1090863 w 1784684"/>
                <a:gd name="connsiteY16" fmla="*/ 160421 h 260684"/>
                <a:gd name="connsiteX17" fmla="*/ 982579 w 1784684"/>
                <a:gd name="connsiteY17" fmla="*/ 168442 h 260684"/>
                <a:gd name="connsiteX18" fmla="*/ 934452 w 1784684"/>
                <a:gd name="connsiteY18" fmla="*/ 176463 h 260684"/>
                <a:gd name="connsiteX19" fmla="*/ 922421 w 1784684"/>
                <a:gd name="connsiteY19" fmla="*/ 180474 h 260684"/>
                <a:gd name="connsiteX20" fmla="*/ 878305 w 1784684"/>
                <a:gd name="connsiteY20" fmla="*/ 188495 h 260684"/>
                <a:gd name="connsiteX21" fmla="*/ 854699 w 1784684"/>
                <a:gd name="connsiteY21" fmla="*/ 184566 h 260684"/>
                <a:gd name="connsiteX22" fmla="*/ 709863 w 1784684"/>
                <a:gd name="connsiteY22" fmla="*/ 188495 h 260684"/>
                <a:gd name="connsiteX23" fmla="*/ 673768 w 1784684"/>
                <a:gd name="connsiteY23" fmla="*/ 176463 h 260684"/>
                <a:gd name="connsiteX24" fmla="*/ 661737 w 1784684"/>
                <a:gd name="connsiteY24" fmla="*/ 172453 h 260684"/>
                <a:gd name="connsiteX25" fmla="*/ 649705 w 1784684"/>
                <a:gd name="connsiteY25" fmla="*/ 164432 h 260684"/>
                <a:gd name="connsiteX26" fmla="*/ 625642 w 1784684"/>
                <a:gd name="connsiteY26" fmla="*/ 156410 h 260684"/>
                <a:gd name="connsiteX27" fmla="*/ 613610 w 1784684"/>
                <a:gd name="connsiteY27" fmla="*/ 148389 h 260684"/>
                <a:gd name="connsiteX28" fmla="*/ 585537 w 1784684"/>
                <a:gd name="connsiteY28" fmla="*/ 140368 h 260684"/>
                <a:gd name="connsiteX29" fmla="*/ 573505 w 1784684"/>
                <a:gd name="connsiteY29" fmla="*/ 136358 h 260684"/>
                <a:gd name="connsiteX30" fmla="*/ 552079 w 1784684"/>
                <a:gd name="connsiteY30" fmla="*/ 127015 h 260684"/>
                <a:gd name="connsiteX31" fmla="*/ 514154 w 1784684"/>
                <a:gd name="connsiteY31" fmla="*/ 111012 h 260684"/>
                <a:gd name="connsiteX32" fmla="*/ 489687 w 1784684"/>
                <a:gd name="connsiteY32" fmla="*/ 108325 h 260684"/>
                <a:gd name="connsiteX33" fmla="*/ 450443 w 1784684"/>
                <a:gd name="connsiteY33" fmla="*/ 94971 h 260684"/>
                <a:gd name="connsiteX34" fmla="*/ 417095 w 1784684"/>
                <a:gd name="connsiteY34" fmla="*/ 92242 h 260684"/>
                <a:gd name="connsiteX35" fmla="*/ 397042 w 1784684"/>
                <a:gd name="connsiteY35" fmla="*/ 88232 h 260684"/>
                <a:gd name="connsiteX36" fmla="*/ 372979 w 1784684"/>
                <a:gd name="connsiteY36" fmla="*/ 84221 h 260684"/>
                <a:gd name="connsiteX37" fmla="*/ 348916 w 1784684"/>
                <a:gd name="connsiteY37" fmla="*/ 76200 h 260684"/>
                <a:gd name="connsiteX38" fmla="*/ 336884 w 1784684"/>
                <a:gd name="connsiteY38" fmla="*/ 68179 h 260684"/>
                <a:gd name="connsiteX39" fmla="*/ 296779 w 1784684"/>
                <a:gd name="connsiteY39" fmla="*/ 60158 h 260684"/>
                <a:gd name="connsiteX40" fmla="*/ 268705 w 1784684"/>
                <a:gd name="connsiteY40" fmla="*/ 52137 h 260684"/>
                <a:gd name="connsiteX41" fmla="*/ 244642 w 1784684"/>
                <a:gd name="connsiteY41" fmla="*/ 48126 h 260684"/>
                <a:gd name="connsiteX42" fmla="*/ 212558 w 1784684"/>
                <a:gd name="connsiteY42" fmla="*/ 48003 h 260684"/>
                <a:gd name="connsiteX43" fmla="*/ 182195 w 1784684"/>
                <a:gd name="connsiteY43" fmla="*/ 43910 h 260684"/>
                <a:gd name="connsiteX44" fmla="*/ 152400 w 1784684"/>
                <a:gd name="connsiteY44" fmla="*/ 38576 h 260684"/>
                <a:gd name="connsiteX45" fmla="*/ 109602 w 1784684"/>
                <a:gd name="connsiteY45" fmla="*/ 27909 h 260684"/>
                <a:gd name="connsiteX46" fmla="*/ 76657 w 1784684"/>
                <a:gd name="connsiteY46" fmla="*/ 18606 h 260684"/>
                <a:gd name="connsiteX47" fmla="*/ 44573 w 1784684"/>
                <a:gd name="connsiteY47" fmla="*/ 11948 h 260684"/>
                <a:gd name="connsiteX48" fmla="*/ 0 w 1784684"/>
                <a:gd name="connsiteY48" fmla="*/ 0 h 26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84684" h="260684">
                  <a:moveTo>
                    <a:pt x="1784684" y="260684"/>
                  </a:moveTo>
                  <a:cubicBezTo>
                    <a:pt x="1750411" y="240121"/>
                    <a:pt x="1749267" y="251299"/>
                    <a:pt x="1740568" y="244642"/>
                  </a:cubicBezTo>
                  <a:cubicBezTo>
                    <a:pt x="1731869" y="237985"/>
                    <a:pt x="1740513" y="223418"/>
                    <a:pt x="1732492" y="220744"/>
                  </a:cubicBezTo>
                  <a:lnTo>
                    <a:pt x="1695995" y="224631"/>
                  </a:lnTo>
                  <a:cubicBezTo>
                    <a:pt x="1691984" y="223294"/>
                    <a:pt x="1691029" y="225933"/>
                    <a:pt x="1680410" y="224589"/>
                  </a:cubicBezTo>
                  <a:cubicBezTo>
                    <a:pt x="1669792" y="223245"/>
                    <a:pt x="1669837" y="221263"/>
                    <a:pt x="1632284" y="216568"/>
                  </a:cubicBezTo>
                  <a:cubicBezTo>
                    <a:pt x="1581484" y="217905"/>
                    <a:pt x="1530015" y="220365"/>
                    <a:pt x="1479884" y="220579"/>
                  </a:cubicBezTo>
                  <a:cubicBezTo>
                    <a:pt x="1429753" y="220793"/>
                    <a:pt x="1370608" y="220457"/>
                    <a:pt x="1331495" y="217850"/>
                  </a:cubicBezTo>
                  <a:cubicBezTo>
                    <a:pt x="1302304" y="216279"/>
                    <a:pt x="1316017" y="220655"/>
                    <a:pt x="1308292" y="219091"/>
                  </a:cubicBezTo>
                  <a:cubicBezTo>
                    <a:pt x="1300567" y="217527"/>
                    <a:pt x="1295314" y="212896"/>
                    <a:pt x="1285144" y="208465"/>
                  </a:cubicBezTo>
                  <a:cubicBezTo>
                    <a:pt x="1274974" y="204034"/>
                    <a:pt x="1257595" y="196502"/>
                    <a:pt x="1247273" y="192505"/>
                  </a:cubicBezTo>
                  <a:cubicBezTo>
                    <a:pt x="1236951" y="188508"/>
                    <a:pt x="1231231" y="187158"/>
                    <a:pt x="1223210" y="184484"/>
                  </a:cubicBezTo>
                  <a:cubicBezTo>
                    <a:pt x="1219200" y="183147"/>
                    <a:pt x="1215280" y="181499"/>
                    <a:pt x="1211179" y="180474"/>
                  </a:cubicBezTo>
                  <a:cubicBezTo>
                    <a:pt x="1205832" y="179137"/>
                    <a:pt x="1200437" y="177977"/>
                    <a:pt x="1195137" y="176463"/>
                  </a:cubicBezTo>
                  <a:cubicBezTo>
                    <a:pt x="1185160" y="173612"/>
                    <a:pt x="1177709" y="169694"/>
                    <a:pt x="1167063" y="168442"/>
                  </a:cubicBezTo>
                  <a:cubicBezTo>
                    <a:pt x="1149752" y="166405"/>
                    <a:pt x="1132305" y="165769"/>
                    <a:pt x="1114926" y="164432"/>
                  </a:cubicBezTo>
                  <a:cubicBezTo>
                    <a:pt x="1106905" y="163095"/>
                    <a:pt x="1098995" y="160421"/>
                    <a:pt x="1090863" y="160421"/>
                  </a:cubicBezTo>
                  <a:cubicBezTo>
                    <a:pt x="1012212" y="160421"/>
                    <a:pt x="1030404" y="161084"/>
                    <a:pt x="982579" y="168442"/>
                  </a:cubicBezTo>
                  <a:cubicBezTo>
                    <a:pt x="964940" y="171156"/>
                    <a:pt x="951383" y="172230"/>
                    <a:pt x="934452" y="176463"/>
                  </a:cubicBezTo>
                  <a:cubicBezTo>
                    <a:pt x="930351" y="177488"/>
                    <a:pt x="926522" y="179449"/>
                    <a:pt x="922421" y="180474"/>
                  </a:cubicBezTo>
                  <a:cubicBezTo>
                    <a:pt x="909233" y="183771"/>
                    <a:pt x="889592" y="187813"/>
                    <a:pt x="878305" y="188495"/>
                  </a:cubicBezTo>
                  <a:cubicBezTo>
                    <a:pt x="867018" y="189177"/>
                    <a:pt x="861383" y="183229"/>
                    <a:pt x="854699" y="184566"/>
                  </a:cubicBezTo>
                  <a:cubicBezTo>
                    <a:pt x="805236" y="183229"/>
                    <a:pt x="759224" y="191939"/>
                    <a:pt x="709863" y="188495"/>
                  </a:cubicBezTo>
                  <a:cubicBezTo>
                    <a:pt x="709859" y="188495"/>
                    <a:pt x="679785" y="178469"/>
                    <a:pt x="673768" y="176463"/>
                  </a:cubicBezTo>
                  <a:lnTo>
                    <a:pt x="661737" y="172453"/>
                  </a:lnTo>
                  <a:cubicBezTo>
                    <a:pt x="657726" y="169779"/>
                    <a:pt x="654110" y="166390"/>
                    <a:pt x="649705" y="164432"/>
                  </a:cubicBezTo>
                  <a:cubicBezTo>
                    <a:pt x="641979" y="160998"/>
                    <a:pt x="632677" y="161100"/>
                    <a:pt x="625642" y="156410"/>
                  </a:cubicBezTo>
                  <a:cubicBezTo>
                    <a:pt x="621631" y="153736"/>
                    <a:pt x="617921" y="150545"/>
                    <a:pt x="613610" y="148389"/>
                  </a:cubicBezTo>
                  <a:cubicBezTo>
                    <a:pt x="607204" y="145186"/>
                    <a:pt x="591528" y="142080"/>
                    <a:pt x="585537" y="140368"/>
                  </a:cubicBezTo>
                  <a:cubicBezTo>
                    <a:pt x="581472" y="139207"/>
                    <a:pt x="579081" y="138584"/>
                    <a:pt x="573505" y="136358"/>
                  </a:cubicBezTo>
                  <a:cubicBezTo>
                    <a:pt x="567929" y="134133"/>
                    <a:pt x="562774" y="129689"/>
                    <a:pt x="552079" y="127015"/>
                  </a:cubicBezTo>
                  <a:cubicBezTo>
                    <a:pt x="540621" y="123004"/>
                    <a:pt x="524553" y="114127"/>
                    <a:pt x="514154" y="111012"/>
                  </a:cubicBezTo>
                  <a:cubicBezTo>
                    <a:pt x="503755" y="107897"/>
                    <a:pt x="500305" y="110998"/>
                    <a:pt x="489687" y="108325"/>
                  </a:cubicBezTo>
                  <a:cubicBezTo>
                    <a:pt x="479069" y="105652"/>
                    <a:pt x="462542" y="97652"/>
                    <a:pt x="450443" y="94971"/>
                  </a:cubicBezTo>
                  <a:cubicBezTo>
                    <a:pt x="438344" y="92291"/>
                    <a:pt x="425995" y="93365"/>
                    <a:pt x="417095" y="92242"/>
                  </a:cubicBezTo>
                  <a:cubicBezTo>
                    <a:pt x="408195" y="91119"/>
                    <a:pt x="403749" y="89451"/>
                    <a:pt x="397042" y="88232"/>
                  </a:cubicBezTo>
                  <a:cubicBezTo>
                    <a:pt x="389041" y="86777"/>
                    <a:pt x="380868" y="86193"/>
                    <a:pt x="372979" y="84221"/>
                  </a:cubicBezTo>
                  <a:cubicBezTo>
                    <a:pt x="364777" y="82170"/>
                    <a:pt x="348916" y="76200"/>
                    <a:pt x="348916" y="76200"/>
                  </a:cubicBezTo>
                  <a:cubicBezTo>
                    <a:pt x="344905" y="73526"/>
                    <a:pt x="341195" y="70335"/>
                    <a:pt x="336884" y="68179"/>
                  </a:cubicBezTo>
                  <a:cubicBezTo>
                    <a:pt x="325682" y="62578"/>
                    <a:pt x="307130" y="61637"/>
                    <a:pt x="296779" y="60158"/>
                  </a:cubicBezTo>
                  <a:cubicBezTo>
                    <a:pt x="285307" y="56334"/>
                    <a:pt x="281301" y="54656"/>
                    <a:pt x="268705" y="52137"/>
                  </a:cubicBezTo>
                  <a:cubicBezTo>
                    <a:pt x="260731" y="50542"/>
                    <a:pt x="252663" y="49463"/>
                    <a:pt x="244642" y="48126"/>
                  </a:cubicBezTo>
                  <a:cubicBezTo>
                    <a:pt x="238504" y="45671"/>
                    <a:pt x="222966" y="48706"/>
                    <a:pt x="212558" y="48003"/>
                  </a:cubicBezTo>
                  <a:cubicBezTo>
                    <a:pt x="202150" y="47300"/>
                    <a:pt x="192221" y="45481"/>
                    <a:pt x="182195" y="43910"/>
                  </a:cubicBezTo>
                  <a:cubicBezTo>
                    <a:pt x="172169" y="42339"/>
                    <a:pt x="164499" y="41243"/>
                    <a:pt x="152400" y="38576"/>
                  </a:cubicBezTo>
                  <a:cubicBezTo>
                    <a:pt x="140301" y="35909"/>
                    <a:pt x="122226" y="31237"/>
                    <a:pt x="109602" y="27909"/>
                  </a:cubicBezTo>
                  <a:cubicBezTo>
                    <a:pt x="96978" y="24581"/>
                    <a:pt x="87495" y="21266"/>
                    <a:pt x="76657" y="18606"/>
                  </a:cubicBezTo>
                  <a:cubicBezTo>
                    <a:pt x="65819" y="15946"/>
                    <a:pt x="55297" y="13020"/>
                    <a:pt x="44573" y="11948"/>
                  </a:cubicBezTo>
                  <a:cubicBezTo>
                    <a:pt x="28555" y="10346"/>
                    <a:pt x="0" y="0"/>
                    <a:pt x="0" y="0"/>
                  </a:cubicBezTo>
                </a:path>
              </a:pathLst>
            </a:custGeom>
            <a:noFill/>
            <a:ln w="57150">
              <a:solidFill>
                <a:srgbClr val="E1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pic>
        <p:nvPicPr>
          <p:cNvPr id="13" name="Imagen 12" descr="Sitio web&#10;&#10;Descripción generada automáticamente">
            <a:extLst>
              <a:ext uri="{FF2B5EF4-FFF2-40B4-BE49-F238E27FC236}">
                <a16:creationId xmlns:a16="http://schemas.microsoft.com/office/drawing/2014/main" id="{F51006E9-5817-FDCA-4A8B-E1FE6A5FE8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78"/>
          <a:stretch/>
        </p:blipFill>
        <p:spPr>
          <a:xfrm>
            <a:off x="0" y="6781801"/>
            <a:ext cx="12192000" cy="102256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DC7241A-3201-984B-96E4-60F19350258A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273591"/>
          <a:ext cx="4798930" cy="16602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1530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777400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31116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Información General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Fecha de Inicio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2022/03/29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Fecha de terminación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2027/12/31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Longitud del corredor (km)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1,2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6073635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Avance físico (%) Programado / Ejecutado</a:t>
                      </a:r>
                      <a:endParaRPr 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694646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noProof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Avance Financiero (%) Programado / Ejecutado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/ %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207623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Departamento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Atlántico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72578"/>
                  </a:ext>
                </a:extLst>
              </a:tr>
              <a:tr h="192720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Inversión total (millones)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$113.521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8522890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2C10993-B265-FF5B-A620-AD61AC1294FD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4550275"/>
          <a:ext cx="4798930" cy="1010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2815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376115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30763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Convenio 2018 - 2021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8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2865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DEPARTAMENTO DE ATLÁNTICO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29147"/>
                  </a:ext>
                </a:extLst>
              </a:tr>
              <a:tr h="22865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u="none" strike="noStrike" noProof="0">
                          <a:effectLst/>
                          <a:latin typeface="+mj-lt"/>
                        </a:rPr>
                        <a:t>Integrantes</a:t>
                      </a:r>
                      <a:endParaRPr lang="es-ES" sz="1200" b="0" i="0" u="none" strike="noStrike" noProof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41842"/>
                  </a:ext>
                </a:extLst>
              </a:tr>
              <a:tr h="2458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DEPARTAMENTO DE ATLÁNTICO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792D25B-68C1-A745-CA5A-DA82A5A621CD}"/>
              </a:ext>
            </a:extLst>
          </p:cNvPr>
          <p:cNvGraphicFramePr>
            <a:graphicFrameLocks noGrp="1"/>
          </p:cNvGraphicFramePr>
          <p:nvPr/>
        </p:nvGraphicFramePr>
        <p:xfrm>
          <a:off x="6910121" y="2171643"/>
          <a:ext cx="4798930" cy="21224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2815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1376115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29816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Inversión (millones)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21614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Total Contrato Obra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$102.205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7029147"/>
                  </a:ext>
                </a:extLst>
              </a:tr>
              <a:tr h="2216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+mj-lt"/>
                        </a:rPr>
                        <a:t>Vigencias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Recurso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141842"/>
                  </a:ext>
                </a:extLst>
              </a:tr>
              <a:tr h="19074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$900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1907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2023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$9.530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14653"/>
                  </a:ext>
                </a:extLst>
              </a:tr>
              <a:tr h="19991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2024</a:t>
                      </a:r>
                      <a:endParaRPr lang="en-US" sz="1200" b="0" i="0" u="none" strike="noStrike" kern="120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$19.630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08702"/>
                  </a:ext>
                </a:extLst>
              </a:tr>
              <a:tr h="199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2025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$20.220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199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2026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$20.820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86074"/>
                  </a:ext>
                </a:extLst>
              </a:tr>
              <a:tr h="199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2027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$31.105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882809"/>
                  </a:ext>
                </a:extLst>
              </a:tr>
              <a:tr h="199915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Total Contrato Interventoria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$11.316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263252"/>
                  </a:ext>
                </a:extLst>
              </a:tr>
            </a:tbl>
          </a:graphicData>
        </a:graphic>
      </p:graphicFrame>
      <p:sp>
        <p:nvSpPr>
          <p:cNvPr id="14" name="Elipse 13">
            <a:extLst>
              <a:ext uri="{FF2B5EF4-FFF2-40B4-BE49-F238E27FC236}">
                <a16:creationId xmlns:a16="http://schemas.microsoft.com/office/drawing/2014/main" id="{74011A57-A6E1-5AB7-971E-047F9DF30B92}"/>
              </a:ext>
            </a:extLst>
          </p:cNvPr>
          <p:cNvSpPr/>
          <p:nvPr/>
        </p:nvSpPr>
        <p:spPr>
          <a:xfrm>
            <a:off x="4190988" y="3542225"/>
            <a:ext cx="65043" cy="615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5AD26570-476C-909D-4877-CA3A132285CD}"/>
              </a:ext>
            </a:extLst>
          </p:cNvPr>
          <p:cNvSpPr/>
          <p:nvPr/>
        </p:nvSpPr>
        <p:spPr>
          <a:xfrm>
            <a:off x="-202068" y="-10075"/>
            <a:ext cx="4136758" cy="647585"/>
          </a:xfrm>
          <a:prstGeom prst="roundRect">
            <a:avLst>
              <a:gd name="adj" fmla="val 11744"/>
            </a:avLst>
          </a:prstGeom>
          <a:gradFill flip="none" rotWithShape="1">
            <a:gsLst>
              <a:gs pos="0">
                <a:srgbClr val="16418B">
                  <a:shade val="30000"/>
                  <a:satMod val="115000"/>
                </a:srgbClr>
              </a:gs>
              <a:gs pos="50000">
                <a:srgbClr val="16418B">
                  <a:shade val="67500"/>
                  <a:satMod val="115000"/>
                </a:srgbClr>
              </a:gs>
              <a:gs pos="100000">
                <a:srgbClr val="16418B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1641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76CE475-2393-5600-FF88-FF5C4ABDB76B}"/>
              </a:ext>
            </a:extLst>
          </p:cNvPr>
          <p:cNvSpPr txBox="1"/>
          <p:nvPr/>
        </p:nvSpPr>
        <p:spPr>
          <a:xfrm>
            <a:off x="-1870" y="307190"/>
            <a:ext cx="25632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>
                <a:solidFill>
                  <a:schemeClr val="bg1"/>
                </a:solidFill>
              </a:rPr>
              <a:t>REACTIVACIÓN 2.0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D4C6DF78-158C-79D9-3D15-C571758CB0FA}"/>
              </a:ext>
            </a:extLst>
          </p:cNvPr>
          <p:cNvSpPr txBox="1"/>
          <p:nvPr/>
        </p:nvSpPr>
        <p:spPr>
          <a:xfrm>
            <a:off x="-1871" y="28309"/>
            <a:ext cx="393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>
                <a:solidFill>
                  <a:schemeClr val="bg1"/>
                </a:solidFill>
              </a:rPr>
              <a:t>BARRANQUILLA – PUERTO COLOMBIA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DC66BC73-ABC5-999C-EF86-DD6FA8453CC0}"/>
              </a:ext>
            </a:extLst>
          </p:cNvPr>
          <p:cNvSpPr/>
          <p:nvPr/>
        </p:nvSpPr>
        <p:spPr>
          <a:xfrm>
            <a:off x="4647761" y="1924882"/>
            <a:ext cx="162000" cy="162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171B51F4-4868-8BA5-0AE9-0FE1148CED8C}"/>
              </a:ext>
            </a:extLst>
          </p:cNvPr>
          <p:cNvSpPr/>
          <p:nvPr/>
        </p:nvSpPr>
        <p:spPr>
          <a:xfrm>
            <a:off x="4377228" y="2125955"/>
            <a:ext cx="1044940" cy="252000"/>
          </a:xfrm>
          <a:prstGeom prst="roundRect">
            <a:avLst>
              <a:gd name="adj" fmla="val 1878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ysClr val="windowText" lastClr="000000"/>
                </a:solidFill>
                <a:latin typeface="Montserrat" panose="00000500000000000000" pitchFamily="50" charset="0"/>
              </a:rPr>
              <a:t>Calle 106</a:t>
            </a: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B69B5D55-AF75-BED7-43CD-310B437F4D6F}"/>
              </a:ext>
            </a:extLst>
          </p:cNvPr>
          <p:cNvSpPr/>
          <p:nvPr/>
        </p:nvSpPr>
        <p:spPr>
          <a:xfrm>
            <a:off x="2193131" y="1612138"/>
            <a:ext cx="162000" cy="162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33B7C833-D3FA-9EC6-76BB-F1455821F35B}"/>
              </a:ext>
            </a:extLst>
          </p:cNvPr>
          <p:cNvSpPr/>
          <p:nvPr/>
        </p:nvSpPr>
        <p:spPr>
          <a:xfrm>
            <a:off x="532844" y="1741074"/>
            <a:ext cx="1596817" cy="397265"/>
          </a:xfrm>
          <a:prstGeom prst="roundRect">
            <a:avLst>
              <a:gd name="adj" fmla="val 1878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ysClr val="windowText" lastClr="000000"/>
                </a:solidFill>
                <a:latin typeface="Montserrat" panose="00000500000000000000" pitchFamily="50" charset="0"/>
              </a:rPr>
              <a:t>Puerto Colombia</a:t>
            </a:r>
          </a:p>
          <a:p>
            <a:pPr algn="ctr"/>
            <a:r>
              <a:rPr lang="en-US" sz="1200">
                <a:solidFill>
                  <a:sysClr val="windowText" lastClr="000000"/>
                </a:solidFill>
                <a:latin typeface="Montserrat" panose="00000500000000000000" pitchFamily="50" charset="0"/>
              </a:rPr>
              <a:t>Calle 14</a:t>
            </a: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29A9FBCA-3E63-365C-2DDB-355228F83A86}"/>
              </a:ext>
            </a:extLst>
          </p:cNvPr>
          <p:cNvGraphicFramePr>
            <a:graphicFrameLocks noGrp="1"/>
          </p:cNvGraphicFramePr>
          <p:nvPr/>
        </p:nvGraphicFramePr>
        <p:xfrm>
          <a:off x="1966409" y="3956707"/>
          <a:ext cx="2914402" cy="14586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5316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849086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</a:tblGrid>
              <a:tr h="29866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400" b="1" i="0" u="none" strike="noStrike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Estado del corredor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40366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Estado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Cantidad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21877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Longitud del corredor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1,2 km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2339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Alcance del proyecto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1,2 km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1437630"/>
                  </a:ext>
                </a:extLst>
              </a:tr>
              <a:tr h="23394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Ejecutados por otros programas 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 km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694646"/>
                  </a:ext>
                </a:extLst>
              </a:tr>
              <a:tr h="2298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Sin financiar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 km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872578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79410774-8C46-4A12-AA52-54F14242363D}"/>
              </a:ext>
            </a:extLst>
          </p:cNvPr>
          <p:cNvGraphicFramePr>
            <a:graphicFrameLocks noGrp="1"/>
          </p:cNvGraphicFramePr>
          <p:nvPr/>
        </p:nvGraphicFramePr>
        <p:xfrm>
          <a:off x="466300" y="5550030"/>
          <a:ext cx="5618729" cy="994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9156">
                  <a:extLst>
                    <a:ext uri="{9D8B030D-6E8A-4147-A177-3AD203B41FA5}">
                      <a16:colId xmlns:a16="http://schemas.microsoft.com/office/drawing/2014/main" val="1136120896"/>
                    </a:ext>
                  </a:extLst>
                </a:gridCol>
                <a:gridCol w="909156">
                  <a:extLst>
                    <a:ext uri="{9D8B030D-6E8A-4147-A177-3AD203B41FA5}">
                      <a16:colId xmlns:a16="http://schemas.microsoft.com/office/drawing/2014/main" val="1681240935"/>
                    </a:ext>
                  </a:extLst>
                </a:gridCol>
                <a:gridCol w="909156">
                  <a:extLst>
                    <a:ext uri="{9D8B030D-6E8A-4147-A177-3AD203B41FA5}">
                      <a16:colId xmlns:a16="http://schemas.microsoft.com/office/drawing/2014/main" val="739706125"/>
                    </a:ext>
                  </a:extLst>
                </a:gridCol>
                <a:gridCol w="909156">
                  <a:extLst>
                    <a:ext uri="{9D8B030D-6E8A-4147-A177-3AD203B41FA5}">
                      <a16:colId xmlns:a16="http://schemas.microsoft.com/office/drawing/2014/main" val="3547884319"/>
                    </a:ext>
                  </a:extLst>
                </a:gridCol>
                <a:gridCol w="909156">
                  <a:extLst>
                    <a:ext uri="{9D8B030D-6E8A-4147-A177-3AD203B41FA5}">
                      <a16:colId xmlns:a16="http://schemas.microsoft.com/office/drawing/2014/main" val="2603473797"/>
                    </a:ext>
                  </a:extLst>
                </a:gridCol>
                <a:gridCol w="1072949">
                  <a:extLst>
                    <a:ext uri="{9D8B030D-6E8A-4147-A177-3AD203B41FA5}">
                      <a16:colId xmlns:a16="http://schemas.microsoft.com/office/drawing/2014/main" val="2908798368"/>
                    </a:ext>
                  </a:extLst>
                </a:gridCol>
              </a:tblGrid>
              <a:tr h="298667">
                <a:tc gridSpan="6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ES" sz="1400" b="0" i="0" u="none" strike="noStrike" noProof="0" dirty="0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Metas físicas – corte Junio 2023</a:t>
                      </a: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ES" sz="1400" b="1" i="0" u="none" strike="noStrike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641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504427"/>
                  </a:ext>
                </a:extLst>
              </a:tr>
              <a:tr h="24036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Pavimentación, km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Puentes, un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Construcción Deprimido, un</a:t>
                      </a:r>
                      <a:endParaRPr lang="en-US" sz="1200" b="1" i="0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617716"/>
                  </a:ext>
                </a:extLst>
              </a:tr>
              <a:tr h="22187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Ejecut.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Ejecut.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Program.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Ejecut.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498" marR="6498" marT="6498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13098"/>
                  </a:ext>
                </a:extLst>
              </a:tr>
              <a:tr h="2339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1,2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0,6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6498" marR="6498" marT="6498" marB="0" anchor="ctr">
                    <a:lnL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1437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325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o 35">
            <a:extLst>
              <a:ext uri="{FF2B5EF4-FFF2-40B4-BE49-F238E27FC236}">
                <a16:creationId xmlns:a16="http://schemas.microsoft.com/office/drawing/2014/main" id="{A20AC76B-2D3E-2185-E6FB-965DBCA4D0A5}"/>
              </a:ext>
            </a:extLst>
          </p:cNvPr>
          <p:cNvGrpSpPr/>
          <p:nvPr/>
        </p:nvGrpSpPr>
        <p:grpSpPr>
          <a:xfrm>
            <a:off x="0" y="6109300"/>
            <a:ext cx="1043506" cy="567690"/>
            <a:chOff x="0" y="6220922"/>
            <a:chExt cx="1043506" cy="567690"/>
          </a:xfrm>
        </p:grpSpPr>
        <p:sp>
          <p:nvSpPr>
            <p:cNvPr id="2" name="object 2"/>
            <p:cNvSpPr/>
            <p:nvPr/>
          </p:nvSpPr>
          <p:spPr>
            <a:xfrm>
              <a:off x="0" y="6229282"/>
              <a:ext cx="172720" cy="551180"/>
            </a:xfrm>
            <a:custGeom>
              <a:avLst/>
              <a:gdLst/>
              <a:ahLst/>
              <a:cxnLst/>
              <a:rect l="l" t="t" r="r" b="b"/>
              <a:pathLst>
                <a:path w="172720" h="551179">
                  <a:moveTo>
                    <a:pt x="0" y="0"/>
                  </a:moveTo>
                  <a:lnTo>
                    <a:pt x="0" y="550843"/>
                  </a:lnTo>
                  <a:lnTo>
                    <a:pt x="8188" y="544935"/>
                  </a:lnTo>
                  <a:lnTo>
                    <a:pt x="16776" y="534641"/>
                  </a:lnTo>
                  <a:lnTo>
                    <a:pt x="164261" y="304123"/>
                  </a:lnTo>
                  <a:lnTo>
                    <a:pt x="170555" y="290232"/>
                  </a:lnTo>
                  <a:lnTo>
                    <a:pt x="172653" y="275421"/>
                  </a:lnTo>
                  <a:lnTo>
                    <a:pt x="170555" y="260611"/>
                  </a:lnTo>
                  <a:lnTo>
                    <a:pt x="164261" y="246719"/>
                  </a:lnTo>
                  <a:lnTo>
                    <a:pt x="16776" y="16202"/>
                  </a:lnTo>
                  <a:lnTo>
                    <a:pt x="8188" y="5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62707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98066" y="6220922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89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5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6"/>
                  </a:lnTo>
                  <a:lnTo>
                    <a:pt x="25389" y="559742"/>
                  </a:lnTo>
                  <a:lnTo>
                    <a:pt x="53345" y="567562"/>
                  </a:lnTo>
                  <a:lnTo>
                    <a:pt x="144557" y="567562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id="{91535C5E-A42D-4398-D5AF-4FDC1D8DCBAC}"/>
              </a:ext>
            </a:extLst>
          </p:cNvPr>
          <p:cNvGrpSpPr/>
          <p:nvPr/>
        </p:nvGrpSpPr>
        <p:grpSpPr>
          <a:xfrm>
            <a:off x="10969946" y="160702"/>
            <a:ext cx="1216154" cy="567690"/>
            <a:chOff x="10953029" y="720181"/>
            <a:chExt cx="1216154" cy="567690"/>
          </a:xfrm>
        </p:grpSpPr>
        <p:sp>
          <p:nvSpPr>
            <p:cNvPr id="6" name="object 6"/>
            <p:cNvSpPr/>
            <p:nvPr/>
          </p:nvSpPr>
          <p:spPr>
            <a:xfrm>
              <a:off x="10953029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388386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823743" y="720181"/>
              <a:ext cx="345440" cy="567690"/>
            </a:xfrm>
            <a:custGeom>
              <a:avLst/>
              <a:gdLst/>
              <a:ahLst/>
              <a:cxnLst/>
              <a:rect l="l" t="t" r="r" b="b"/>
              <a:pathLst>
                <a:path w="345440" h="567690">
                  <a:moveTo>
                    <a:pt x="144557" y="0"/>
                  </a:moveTo>
                  <a:lnTo>
                    <a:pt x="53345" y="0"/>
                  </a:lnTo>
                  <a:lnTo>
                    <a:pt x="25389" y="7820"/>
                  </a:lnTo>
                  <a:lnTo>
                    <a:pt x="6622" y="27686"/>
                  </a:lnTo>
                  <a:lnTo>
                    <a:pt x="0" y="54199"/>
                  </a:lnTo>
                  <a:lnTo>
                    <a:pt x="8476" y="81965"/>
                  </a:lnTo>
                  <a:lnTo>
                    <a:pt x="119233" y="255079"/>
                  </a:lnTo>
                  <a:lnTo>
                    <a:pt x="125534" y="268970"/>
                  </a:lnTo>
                  <a:lnTo>
                    <a:pt x="127634" y="283781"/>
                  </a:lnTo>
                  <a:lnTo>
                    <a:pt x="125534" y="298592"/>
                  </a:lnTo>
                  <a:lnTo>
                    <a:pt x="119233" y="312483"/>
                  </a:lnTo>
                  <a:lnTo>
                    <a:pt x="8476" y="485597"/>
                  </a:lnTo>
                  <a:lnTo>
                    <a:pt x="0" y="513363"/>
                  </a:lnTo>
                  <a:lnTo>
                    <a:pt x="6622" y="539877"/>
                  </a:lnTo>
                  <a:lnTo>
                    <a:pt x="25389" y="559742"/>
                  </a:lnTo>
                  <a:lnTo>
                    <a:pt x="53345" y="567563"/>
                  </a:lnTo>
                  <a:lnTo>
                    <a:pt x="144557" y="567563"/>
                  </a:lnTo>
                  <a:lnTo>
                    <a:pt x="180838" y="553295"/>
                  </a:lnTo>
                  <a:lnTo>
                    <a:pt x="336911" y="312483"/>
                  </a:lnTo>
                  <a:lnTo>
                    <a:pt x="345303" y="283781"/>
                  </a:lnTo>
                  <a:lnTo>
                    <a:pt x="343205" y="268970"/>
                  </a:lnTo>
                  <a:lnTo>
                    <a:pt x="189426" y="24561"/>
                  </a:lnTo>
                  <a:lnTo>
                    <a:pt x="157852" y="1685"/>
                  </a:lnTo>
                  <a:lnTo>
                    <a:pt x="144557" y="0"/>
                  </a:lnTo>
                  <a:close/>
                </a:path>
              </a:pathLst>
            </a:custGeom>
            <a:solidFill>
              <a:srgbClr val="E1EBF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740500" y="795312"/>
            <a:ext cx="3508441" cy="1202893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85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Mantenimientos</a:t>
            </a:r>
            <a:br>
              <a:rPr lang="es-ES" sz="385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</a:br>
            <a:r>
              <a:rPr lang="es-ES" sz="385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Rutinarios</a:t>
            </a:r>
            <a:endParaRPr sz="3850" dirty="0">
              <a:latin typeface="TT Norms ExtraBold" panose="02000503040000020004" pitchFamily="50" charset="0"/>
              <a:cs typeface="Tahoma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C9B5E21F-8C4B-1660-A446-AFB6DC12D79F}"/>
              </a:ext>
            </a:extLst>
          </p:cNvPr>
          <p:cNvSpPr/>
          <p:nvPr/>
        </p:nvSpPr>
        <p:spPr>
          <a:xfrm>
            <a:off x="608147" y="1045857"/>
            <a:ext cx="911277" cy="618489"/>
          </a:xfrm>
          <a:custGeom>
            <a:avLst/>
            <a:gdLst/>
            <a:ahLst/>
            <a:cxnLst/>
            <a:rect l="l" t="t" r="r" b="b"/>
            <a:pathLst>
              <a:path w="694690" h="514350">
                <a:moveTo>
                  <a:pt x="430644" y="257035"/>
                </a:moveTo>
                <a:lnTo>
                  <a:pt x="426681" y="202717"/>
                </a:lnTo>
                <a:lnTo>
                  <a:pt x="414832" y="153695"/>
                </a:lnTo>
                <a:lnTo>
                  <a:pt x="398856" y="118351"/>
                </a:lnTo>
                <a:lnTo>
                  <a:pt x="395071" y="109969"/>
                </a:lnTo>
                <a:lnTo>
                  <a:pt x="367411" y="71551"/>
                </a:lnTo>
                <a:lnTo>
                  <a:pt x="334187" y="40246"/>
                </a:lnTo>
                <a:lnTo>
                  <a:pt x="298742" y="18503"/>
                </a:lnTo>
                <a:lnTo>
                  <a:pt x="298742" y="257035"/>
                </a:lnTo>
                <a:lnTo>
                  <a:pt x="297205" y="289077"/>
                </a:lnTo>
                <a:lnTo>
                  <a:pt x="285000" y="340868"/>
                </a:lnTo>
                <a:lnTo>
                  <a:pt x="261480" y="376123"/>
                </a:lnTo>
                <a:lnTo>
                  <a:pt x="215328" y="396062"/>
                </a:lnTo>
                <a:lnTo>
                  <a:pt x="198666" y="393852"/>
                </a:lnTo>
                <a:lnTo>
                  <a:pt x="156324" y="360616"/>
                </a:lnTo>
                <a:lnTo>
                  <a:pt x="138010" y="317017"/>
                </a:lnTo>
                <a:lnTo>
                  <a:pt x="131914" y="257035"/>
                </a:lnTo>
                <a:lnTo>
                  <a:pt x="133438" y="225018"/>
                </a:lnTo>
                <a:lnTo>
                  <a:pt x="145630" y="173304"/>
                </a:lnTo>
                <a:lnTo>
                  <a:pt x="169164" y="138176"/>
                </a:lnTo>
                <a:lnTo>
                  <a:pt x="215328" y="118351"/>
                </a:lnTo>
                <a:lnTo>
                  <a:pt x="231978" y="120561"/>
                </a:lnTo>
                <a:lnTo>
                  <a:pt x="274332" y="153606"/>
                </a:lnTo>
                <a:lnTo>
                  <a:pt x="292633" y="197104"/>
                </a:lnTo>
                <a:lnTo>
                  <a:pt x="298742" y="257035"/>
                </a:lnTo>
                <a:lnTo>
                  <a:pt x="298742" y="18503"/>
                </a:lnTo>
                <a:lnTo>
                  <a:pt x="297764" y="17894"/>
                </a:lnTo>
                <a:lnTo>
                  <a:pt x="258140" y="4470"/>
                </a:lnTo>
                <a:lnTo>
                  <a:pt x="215328" y="0"/>
                </a:lnTo>
                <a:lnTo>
                  <a:pt x="172504" y="4470"/>
                </a:lnTo>
                <a:lnTo>
                  <a:pt x="132880" y="17894"/>
                </a:lnTo>
                <a:lnTo>
                  <a:pt x="96456" y="40246"/>
                </a:lnTo>
                <a:lnTo>
                  <a:pt x="63233" y="71551"/>
                </a:lnTo>
                <a:lnTo>
                  <a:pt x="35560" y="109969"/>
                </a:lnTo>
                <a:lnTo>
                  <a:pt x="15798" y="153695"/>
                </a:lnTo>
                <a:lnTo>
                  <a:pt x="3949" y="202717"/>
                </a:lnTo>
                <a:lnTo>
                  <a:pt x="0" y="257035"/>
                </a:lnTo>
                <a:lnTo>
                  <a:pt x="3949" y="311353"/>
                </a:lnTo>
                <a:lnTo>
                  <a:pt x="15798" y="360362"/>
                </a:lnTo>
                <a:lnTo>
                  <a:pt x="35560" y="404088"/>
                </a:lnTo>
                <a:lnTo>
                  <a:pt x="63233" y="442518"/>
                </a:lnTo>
                <a:lnTo>
                  <a:pt x="96456" y="473824"/>
                </a:lnTo>
                <a:lnTo>
                  <a:pt x="132880" y="496176"/>
                </a:lnTo>
                <a:lnTo>
                  <a:pt x="172504" y="509587"/>
                </a:lnTo>
                <a:lnTo>
                  <a:pt x="215328" y="514057"/>
                </a:lnTo>
                <a:lnTo>
                  <a:pt x="258140" y="509587"/>
                </a:lnTo>
                <a:lnTo>
                  <a:pt x="297764" y="496176"/>
                </a:lnTo>
                <a:lnTo>
                  <a:pt x="334187" y="473824"/>
                </a:lnTo>
                <a:lnTo>
                  <a:pt x="367411" y="442518"/>
                </a:lnTo>
                <a:lnTo>
                  <a:pt x="395071" y="404088"/>
                </a:lnTo>
                <a:lnTo>
                  <a:pt x="398691" y="396062"/>
                </a:lnTo>
                <a:lnTo>
                  <a:pt x="414832" y="360362"/>
                </a:lnTo>
                <a:lnTo>
                  <a:pt x="426681" y="311353"/>
                </a:lnTo>
                <a:lnTo>
                  <a:pt x="430644" y="257035"/>
                </a:lnTo>
                <a:close/>
              </a:path>
              <a:path w="694690" h="514350">
                <a:moveTo>
                  <a:pt x="694448" y="13906"/>
                </a:moveTo>
                <a:lnTo>
                  <a:pt x="579831" y="13906"/>
                </a:lnTo>
                <a:lnTo>
                  <a:pt x="571017" y="27813"/>
                </a:lnTo>
                <a:lnTo>
                  <a:pt x="565492" y="35217"/>
                </a:lnTo>
                <a:lnTo>
                  <a:pt x="524865" y="66332"/>
                </a:lnTo>
                <a:lnTo>
                  <a:pt x="482523" y="80022"/>
                </a:lnTo>
                <a:lnTo>
                  <a:pt x="482523" y="159715"/>
                </a:lnTo>
                <a:lnTo>
                  <a:pt x="562546" y="159715"/>
                </a:lnTo>
                <a:lnTo>
                  <a:pt x="562546" y="500151"/>
                </a:lnTo>
                <a:lnTo>
                  <a:pt x="694448" y="500151"/>
                </a:lnTo>
                <a:lnTo>
                  <a:pt x="694448" y="13906"/>
                </a:lnTo>
                <a:close/>
              </a:path>
            </a:pathLst>
          </a:custGeom>
          <a:solidFill>
            <a:srgbClr val="FD8A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8FC21FA4-3277-A9A1-4BB7-A70CB842F33D}"/>
              </a:ext>
            </a:extLst>
          </p:cNvPr>
          <p:cNvSpPr/>
          <p:nvPr/>
        </p:nvSpPr>
        <p:spPr>
          <a:xfrm>
            <a:off x="11699285" y="6302362"/>
            <a:ext cx="0" cy="212725"/>
          </a:xfrm>
          <a:custGeom>
            <a:avLst/>
            <a:gdLst/>
            <a:ahLst/>
            <a:cxnLst/>
            <a:rect l="l" t="t" r="r" b="b"/>
            <a:pathLst>
              <a:path h="212725">
                <a:moveTo>
                  <a:pt x="0" y="0"/>
                </a:moveTo>
                <a:lnTo>
                  <a:pt x="0" y="212267"/>
                </a:lnTo>
              </a:path>
            </a:pathLst>
          </a:custGeom>
          <a:ln w="12700">
            <a:solidFill>
              <a:srgbClr val="FD8A1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2">
            <a:extLst>
              <a:ext uri="{FF2B5EF4-FFF2-40B4-BE49-F238E27FC236}">
                <a16:creationId xmlns:a16="http://schemas.microsoft.com/office/drawing/2014/main" id="{7FE19162-4C88-4302-B01E-74F7BDDC1F29}"/>
              </a:ext>
            </a:extLst>
          </p:cNvPr>
          <p:cNvSpPr txBox="1">
            <a:spLocks/>
          </p:cNvSpPr>
          <p:nvPr/>
        </p:nvSpPr>
        <p:spPr>
          <a:xfrm>
            <a:off x="10786217" y="6088603"/>
            <a:ext cx="808261" cy="413511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>
            <a:lvl1pPr>
              <a:defRPr sz="2000" b="0" i="0">
                <a:solidFill>
                  <a:srgbClr val="1C386F"/>
                </a:solidFill>
                <a:latin typeface="Lucida Sans"/>
                <a:ea typeface="+mj-ea"/>
                <a:cs typeface="Lucida Sans"/>
              </a:defRPr>
            </a:lvl1pPr>
          </a:lstStyle>
          <a:p>
            <a:pPr marL="12700" marR="5080">
              <a:lnSpc>
                <a:spcPts val="2900"/>
              </a:lnSpc>
              <a:spcBef>
                <a:spcPts val="680"/>
              </a:spcBef>
            </a:pPr>
            <a:r>
              <a:rPr lang="es-CO" sz="1200" spc="-30">
                <a:latin typeface="TT Norms Bold" panose="02000803040000020004"/>
                <a:cs typeface="Tahoma"/>
              </a:rPr>
              <a:t>Red Nacional</a:t>
            </a:r>
            <a:endParaRPr lang="es-CO" sz="1200">
              <a:latin typeface="TT Norms Bold" panose="02000803040000020004"/>
              <a:cs typeface="Tahoma"/>
            </a:endParaRPr>
          </a:p>
        </p:txBody>
      </p:sp>
      <p:sp>
        <p:nvSpPr>
          <p:cNvPr id="9" name="Marcador de número de diapositiva 1">
            <a:extLst>
              <a:ext uri="{FF2B5EF4-FFF2-40B4-BE49-F238E27FC236}">
                <a16:creationId xmlns:a16="http://schemas.microsoft.com/office/drawing/2014/main" id="{A7EDC98D-92A8-A5D8-5439-CEF6390D7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99284" y="6155813"/>
            <a:ext cx="381731" cy="346302"/>
          </a:xfrm>
        </p:spPr>
        <p:txBody>
          <a:bodyPr/>
          <a:lstStyle/>
          <a:p>
            <a:pPr marL="12700" marR="5080" algn="l">
              <a:lnSpc>
                <a:spcPts val="2900"/>
              </a:lnSpc>
              <a:spcBef>
                <a:spcPts val="680"/>
              </a:spcBef>
            </a:pPr>
            <a:fld id="{E3FA0B7A-DEA3-4E47-9FF1-74845679FFFA}" type="slidenum">
              <a:rPr lang="es-CO" b="1" spc="-30">
                <a:solidFill>
                  <a:srgbClr val="1C386F"/>
                </a:solidFill>
                <a:latin typeface="TT Norms Bold" panose="02000803040000020004"/>
                <a:ea typeface="+mj-ea"/>
                <a:cs typeface="Tahoma"/>
              </a:rPr>
              <a:pPr marL="12700" marR="5080" algn="l">
                <a:lnSpc>
                  <a:spcPts val="2900"/>
                </a:lnSpc>
                <a:spcBef>
                  <a:spcPts val="680"/>
                </a:spcBef>
              </a:pPr>
              <a:t>8</a:t>
            </a:fld>
            <a:endParaRPr lang="es-CO" b="1" spc="-30" dirty="0">
              <a:solidFill>
                <a:srgbClr val="1C386F"/>
              </a:solidFill>
              <a:latin typeface="TT Norms Bold" panose="02000803040000020004"/>
              <a:ea typeface="+mj-ea"/>
              <a:cs typeface="Tahoma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1D2E038D-5D60-7158-5954-3DAC56F1493C}"/>
              </a:ext>
            </a:extLst>
          </p:cNvPr>
          <p:cNvGrpSpPr/>
          <p:nvPr/>
        </p:nvGrpSpPr>
        <p:grpSpPr>
          <a:xfrm>
            <a:off x="6095991" y="1049039"/>
            <a:ext cx="5052638" cy="513584"/>
            <a:chOff x="6265584" y="1049914"/>
            <a:chExt cx="4754996" cy="513584"/>
          </a:xfrm>
        </p:grpSpPr>
        <p:sp>
          <p:nvSpPr>
            <p:cNvPr id="11" name="object 21">
              <a:extLst>
                <a:ext uri="{FF2B5EF4-FFF2-40B4-BE49-F238E27FC236}">
                  <a16:creationId xmlns:a16="http://schemas.microsoft.com/office/drawing/2014/main" id="{2947922D-E40E-BF65-8D3B-5DDF03B3F6C8}"/>
                </a:ext>
              </a:extLst>
            </p:cNvPr>
            <p:cNvSpPr txBox="1"/>
            <p:nvPr/>
          </p:nvSpPr>
          <p:spPr>
            <a:xfrm>
              <a:off x="6637551" y="1090292"/>
              <a:ext cx="2325760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Inversión</a:t>
              </a:r>
              <a:endParaRPr lang="es-CO"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$ 5.512 Millones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12" name="object 22">
              <a:extLst>
                <a:ext uri="{FF2B5EF4-FFF2-40B4-BE49-F238E27FC236}">
                  <a16:creationId xmlns:a16="http://schemas.microsoft.com/office/drawing/2014/main" id="{4AE57EA6-3BA0-5EF3-FE04-EDEB97131C54}"/>
                </a:ext>
              </a:extLst>
            </p:cNvPr>
            <p:cNvGrpSpPr/>
            <p:nvPr/>
          </p:nvGrpSpPr>
          <p:grpSpPr>
            <a:xfrm>
              <a:off x="6265584" y="1049914"/>
              <a:ext cx="298450" cy="298450"/>
              <a:chOff x="4788660" y="1803476"/>
              <a:chExt cx="298450" cy="298450"/>
            </a:xfrm>
          </p:grpSpPr>
          <p:sp>
            <p:nvSpPr>
              <p:cNvPr id="19" name="object 23">
                <a:extLst>
                  <a:ext uri="{FF2B5EF4-FFF2-40B4-BE49-F238E27FC236}">
                    <a16:creationId xmlns:a16="http://schemas.microsoft.com/office/drawing/2014/main" id="{BCAE9980-6E34-7733-02FF-741CCA17740A}"/>
                  </a:ext>
                </a:extLst>
              </p:cNvPr>
              <p:cNvSpPr/>
              <p:nvPr/>
            </p:nvSpPr>
            <p:spPr>
              <a:xfrm>
                <a:off x="4788660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0" name="object 24">
                <a:extLst>
                  <a:ext uri="{FF2B5EF4-FFF2-40B4-BE49-F238E27FC236}">
                    <a16:creationId xmlns:a16="http://schemas.microsoft.com/office/drawing/2014/main" id="{6D81A664-0356-486F-B39C-A86B4AA9D158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43164" y="1860390"/>
                <a:ext cx="190080" cy="184448"/>
              </a:xfrm>
              <a:prstGeom prst="rect">
                <a:avLst/>
              </a:prstGeom>
            </p:spPr>
          </p:pic>
        </p:grp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35AFE325-90DD-87FC-02E8-741FB3A9E971}"/>
                </a:ext>
              </a:extLst>
            </p:cNvPr>
            <p:cNvSpPr txBox="1"/>
            <p:nvPr/>
          </p:nvSpPr>
          <p:spPr>
            <a:xfrm>
              <a:off x="9567065" y="1090292"/>
              <a:ext cx="1453515" cy="473206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>
                <a:lnSpc>
                  <a:spcPts val="1110"/>
                </a:lnSpc>
                <a:spcBef>
                  <a:spcPts val="90"/>
                </a:spcBef>
              </a:pPr>
              <a:r>
                <a:rPr lang="es-CO" sz="1050" dirty="0">
                  <a:solidFill>
                    <a:srgbClr val="1C386F"/>
                  </a:solidFill>
                  <a:latin typeface="TT Norms Regular" panose="02000503030000020003" pitchFamily="50" charset="0"/>
                  <a:cs typeface="Lucida Sans"/>
                </a:rPr>
                <a:t>Alcance</a:t>
              </a:r>
              <a:endParaRPr sz="1050" dirty="0">
                <a:latin typeface="TT Norms Regular" panose="02000503030000020003" pitchFamily="50" charset="0"/>
                <a:cs typeface="Lucida Sans"/>
              </a:endParaRPr>
            </a:p>
            <a:p>
              <a:pPr marL="26034">
                <a:lnSpc>
                  <a:spcPts val="2490"/>
                </a:lnSpc>
              </a:pPr>
              <a:r>
                <a:rPr lang="es-ES" sz="2200" b="1" dirty="0">
                  <a:solidFill>
                    <a:srgbClr val="1C386F"/>
                  </a:solidFill>
                  <a:latin typeface="TT Norms ExtraBold" panose="02000503040000020004" pitchFamily="50" charset="0"/>
                  <a:cs typeface="Tahoma"/>
                </a:rPr>
                <a:t>73 Km</a:t>
              </a:r>
              <a:endParaRPr sz="2200" dirty="0">
                <a:latin typeface="TT Norms ExtraBold" panose="02000503040000020004" pitchFamily="50" charset="0"/>
                <a:cs typeface="Tahoma"/>
              </a:endParaRPr>
            </a:p>
          </p:txBody>
        </p:sp>
        <p:grpSp>
          <p:nvGrpSpPr>
            <p:cNvPr id="15" name="object 30">
              <a:extLst>
                <a:ext uri="{FF2B5EF4-FFF2-40B4-BE49-F238E27FC236}">
                  <a16:creationId xmlns:a16="http://schemas.microsoft.com/office/drawing/2014/main" id="{258D5D94-919A-82A3-C39F-9EBDB19015FC}"/>
                </a:ext>
              </a:extLst>
            </p:cNvPr>
            <p:cNvGrpSpPr/>
            <p:nvPr/>
          </p:nvGrpSpPr>
          <p:grpSpPr>
            <a:xfrm>
              <a:off x="9195099" y="1049914"/>
              <a:ext cx="298450" cy="298450"/>
              <a:chOff x="9791129" y="1803476"/>
              <a:chExt cx="298450" cy="298450"/>
            </a:xfrm>
          </p:grpSpPr>
          <p:sp>
            <p:nvSpPr>
              <p:cNvPr id="16" name="object 31">
                <a:extLst>
                  <a:ext uri="{FF2B5EF4-FFF2-40B4-BE49-F238E27FC236}">
                    <a16:creationId xmlns:a16="http://schemas.microsoft.com/office/drawing/2014/main" id="{1973F7DD-B0DF-4089-45E8-2DDAE6EA9C4A}"/>
                  </a:ext>
                </a:extLst>
              </p:cNvPr>
              <p:cNvSpPr/>
              <p:nvPr/>
            </p:nvSpPr>
            <p:spPr>
              <a:xfrm>
                <a:off x="9791129" y="1803476"/>
                <a:ext cx="298450" cy="298450"/>
              </a:xfrm>
              <a:custGeom>
                <a:avLst/>
                <a:gdLst/>
                <a:ahLst/>
                <a:cxnLst/>
                <a:rect l="l" t="t" r="r" b="b"/>
                <a:pathLst>
                  <a:path w="298450" h="298450">
                    <a:moveTo>
                      <a:pt x="149148" y="0"/>
                    </a:moveTo>
                    <a:lnTo>
                      <a:pt x="102006" y="7602"/>
                    </a:lnTo>
                    <a:lnTo>
                      <a:pt x="61063" y="28772"/>
                    </a:lnTo>
                    <a:lnTo>
                      <a:pt x="28777" y="61055"/>
                    </a:lnTo>
                    <a:lnTo>
                      <a:pt x="7603" y="101995"/>
                    </a:lnTo>
                    <a:lnTo>
                      <a:pt x="0" y="149136"/>
                    </a:lnTo>
                    <a:lnTo>
                      <a:pt x="7603" y="196277"/>
                    </a:lnTo>
                    <a:lnTo>
                      <a:pt x="28777" y="237216"/>
                    </a:lnTo>
                    <a:lnTo>
                      <a:pt x="61063" y="269499"/>
                    </a:lnTo>
                    <a:lnTo>
                      <a:pt x="102006" y="290669"/>
                    </a:lnTo>
                    <a:lnTo>
                      <a:pt x="149148" y="298272"/>
                    </a:lnTo>
                    <a:lnTo>
                      <a:pt x="196285" y="290669"/>
                    </a:lnTo>
                    <a:lnTo>
                      <a:pt x="237224" y="269499"/>
                    </a:lnTo>
                    <a:lnTo>
                      <a:pt x="269508" y="237216"/>
                    </a:lnTo>
                    <a:lnTo>
                      <a:pt x="290681" y="196277"/>
                    </a:lnTo>
                    <a:lnTo>
                      <a:pt x="298284" y="149136"/>
                    </a:lnTo>
                    <a:lnTo>
                      <a:pt x="290681" y="101995"/>
                    </a:lnTo>
                    <a:lnTo>
                      <a:pt x="269508" y="61055"/>
                    </a:lnTo>
                    <a:lnTo>
                      <a:pt x="237224" y="28772"/>
                    </a:lnTo>
                    <a:lnTo>
                      <a:pt x="196285" y="7602"/>
                    </a:lnTo>
                    <a:lnTo>
                      <a:pt x="149148" y="0"/>
                    </a:lnTo>
                    <a:close/>
                  </a:path>
                </a:pathLst>
              </a:custGeom>
              <a:solidFill>
                <a:srgbClr val="FD8A1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7" name="object 32">
                <a:extLst>
                  <a:ext uri="{FF2B5EF4-FFF2-40B4-BE49-F238E27FC236}">
                    <a16:creationId xmlns:a16="http://schemas.microsoft.com/office/drawing/2014/main" id="{DD3BD567-1188-1B23-944F-BC940259FAE9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832241" y="1854367"/>
                <a:ext cx="196488" cy="196488"/>
              </a:xfrm>
              <a:prstGeom prst="rect">
                <a:avLst/>
              </a:prstGeom>
            </p:spPr>
          </p:pic>
        </p:grpSp>
      </p:grpSp>
      <p:graphicFrame>
        <p:nvGraphicFramePr>
          <p:cNvPr id="34" name="Objeto 33">
            <a:extLst>
              <a:ext uri="{FF2B5EF4-FFF2-40B4-BE49-F238E27FC236}">
                <a16:creationId xmlns:a16="http://schemas.microsoft.com/office/drawing/2014/main" id="{77034334-A7D6-3BBF-65D6-320873E980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289152"/>
              </p:ext>
            </p:extLst>
          </p:nvPr>
        </p:nvGraphicFramePr>
        <p:xfrm>
          <a:off x="573907" y="3268019"/>
          <a:ext cx="11160000" cy="77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Worksheet" r:id="rId5" imgW="13731311" imgH="944707" progId="Excel.Sheet.12">
                  <p:link updateAutomatic="1"/>
                </p:oleObj>
              </mc:Choice>
              <mc:Fallback>
                <p:oleObj name="Worksheet" r:id="rId5" imgW="13731311" imgH="944707" progId="Excel.Sheet.12">
                  <p:link updateAutomatic="1"/>
                  <p:pic>
                    <p:nvPicPr>
                      <p:cNvPr id="34" name="Objeto 33">
                        <a:extLst>
                          <a:ext uri="{FF2B5EF4-FFF2-40B4-BE49-F238E27FC236}">
                            <a16:creationId xmlns:a16="http://schemas.microsoft.com/office/drawing/2014/main" id="{77034334-A7D6-3BBF-65D6-320873E980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3907" y="3268019"/>
                        <a:ext cx="11160000" cy="773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0967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n 38">
            <a:extLst>
              <a:ext uri="{FF2B5EF4-FFF2-40B4-BE49-F238E27FC236}">
                <a16:creationId xmlns:a16="http://schemas.microsoft.com/office/drawing/2014/main" id="{F5C5B025-2A0A-68D4-9575-E26864DAA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753" y="1283099"/>
            <a:ext cx="12205753" cy="557989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26" name="Picture 2" descr="Caminos Comunitarios">
            <a:extLst>
              <a:ext uri="{FF2B5EF4-FFF2-40B4-BE49-F238E27FC236}">
                <a16:creationId xmlns:a16="http://schemas.microsoft.com/office/drawing/2014/main" id="{0376B1FE-63A6-6F11-7C7D-C8954010BC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23"/>
          <a:stretch/>
        </p:blipFill>
        <p:spPr bwMode="auto">
          <a:xfrm>
            <a:off x="874928" y="156554"/>
            <a:ext cx="1346791" cy="125853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AA35D8CE-A24B-2CA3-2A22-CEB942C3650D}"/>
              </a:ext>
            </a:extLst>
          </p:cNvPr>
          <p:cNvGrpSpPr/>
          <p:nvPr/>
        </p:nvGrpSpPr>
        <p:grpSpPr>
          <a:xfrm>
            <a:off x="683830" y="2805617"/>
            <a:ext cx="2427241" cy="797672"/>
            <a:chOff x="8181233" y="2387793"/>
            <a:chExt cx="2690660" cy="797672"/>
          </a:xfrm>
        </p:grpSpPr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02CCBB4E-E5A9-4BA4-68EC-72A8B99CC882}"/>
                </a:ext>
              </a:extLst>
            </p:cNvPr>
            <p:cNvSpPr/>
            <p:nvPr/>
          </p:nvSpPr>
          <p:spPr>
            <a:xfrm>
              <a:off x="8181233" y="2687500"/>
              <a:ext cx="2690660" cy="497965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24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23</a:t>
              </a:r>
              <a:endParaRPr lang="es-CO" sz="24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13" name="Rectángulo: esquinas redondeadas 12">
              <a:extLst>
                <a:ext uri="{FF2B5EF4-FFF2-40B4-BE49-F238E27FC236}">
                  <a16:creationId xmlns:a16="http://schemas.microsoft.com/office/drawing/2014/main" id="{F5B8F3E5-75A7-259B-25B5-B0906D3BFBB2}"/>
                </a:ext>
              </a:extLst>
            </p:cNvPr>
            <p:cNvSpPr/>
            <p:nvPr/>
          </p:nvSpPr>
          <p:spPr>
            <a:xfrm>
              <a:off x="8662362" y="2387793"/>
              <a:ext cx="1675178" cy="384855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6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Municipios</a:t>
              </a:r>
              <a:r>
                <a:rPr lang="es-ES" sz="105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 </a:t>
              </a:r>
              <a:endParaRPr lang="es-CO" sz="105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5A40B47D-DB86-4E99-DAD9-00794BF92842}"/>
              </a:ext>
            </a:extLst>
          </p:cNvPr>
          <p:cNvGrpSpPr/>
          <p:nvPr/>
        </p:nvGrpSpPr>
        <p:grpSpPr>
          <a:xfrm>
            <a:off x="3355401" y="2786112"/>
            <a:ext cx="2913321" cy="820069"/>
            <a:chOff x="7970949" y="2365396"/>
            <a:chExt cx="3229492" cy="820069"/>
          </a:xfrm>
        </p:grpSpPr>
        <p:sp>
          <p:nvSpPr>
            <p:cNvPr id="19" name="Rectángulo: esquinas redondeadas 18">
              <a:extLst>
                <a:ext uri="{FF2B5EF4-FFF2-40B4-BE49-F238E27FC236}">
                  <a16:creationId xmlns:a16="http://schemas.microsoft.com/office/drawing/2014/main" id="{9085A062-81BB-F4A6-1187-C9EE74D43D0F}"/>
                </a:ext>
              </a:extLst>
            </p:cNvPr>
            <p:cNvSpPr/>
            <p:nvPr/>
          </p:nvSpPr>
          <p:spPr>
            <a:xfrm>
              <a:off x="7970949" y="2687500"/>
              <a:ext cx="3229492" cy="497965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24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257</a:t>
              </a:r>
              <a:endParaRPr lang="es-CO" sz="24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6A477436-D12E-FA33-E370-2B9560025DD1}"/>
                </a:ext>
              </a:extLst>
            </p:cNvPr>
            <p:cNvSpPr/>
            <p:nvPr/>
          </p:nvSpPr>
          <p:spPr>
            <a:xfrm>
              <a:off x="8181233" y="2365396"/>
              <a:ext cx="2803059" cy="384855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6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Resultados Convocatoria</a:t>
              </a:r>
              <a:endParaRPr lang="es-CO" sz="16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79AB4012-BBBE-D39F-F222-9C70C38CF45E}"/>
              </a:ext>
            </a:extLst>
          </p:cNvPr>
          <p:cNvGrpSpPr/>
          <p:nvPr/>
        </p:nvGrpSpPr>
        <p:grpSpPr>
          <a:xfrm>
            <a:off x="3545097" y="4328167"/>
            <a:ext cx="2427241" cy="792864"/>
            <a:chOff x="8181233" y="2392601"/>
            <a:chExt cx="2690660" cy="792864"/>
          </a:xfrm>
        </p:grpSpPr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id="{A8B2ACEB-E7A5-7356-A7F9-B4D360D68782}"/>
                </a:ext>
              </a:extLst>
            </p:cNvPr>
            <p:cNvSpPr/>
            <p:nvPr/>
          </p:nvSpPr>
          <p:spPr>
            <a:xfrm>
              <a:off x="8181233" y="2687500"/>
              <a:ext cx="2690660" cy="497965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24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27</a:t>
              </a:r>
              <a:endParaRPr lang="es-CO" sz="24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30" name="Rectángulo: esquinas redondeadas 29">
              <a:extLst>
                <a:ext uri="{FF2B5EF4-FFF2-40B4-BE49-F238E27FC236}">
                  <a16:creationId xmlns:a16="http://schemas.microsoft.com/office/drawing/2014/main" id="{2C365E2B-C693-F12C-604E-3675070E8611}"/>
                </a:ext>
              </a:extLst>
            </p:cNvPr>
            <p:cNvSpPr/>
            <p:nvPr/>
          </p:nvSpPr>
          <p:spPr>
            <a:xfrm>
              <a:off x="8481719" y="2392601"/>
              <a:ext cx="2170806" cy="384855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6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Visitas programadas</a:t>
              </a:r>
              <a:endParaRPr lang="es-CO" sz="16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6B297128-291E-18A3-7050-BDCABF57A58D}"/>
              </a:ext>
            </a:extLst>
          </p:cNvPr>
          <p:cNvGrpSpPr/>
          <p:nvPr/>
        </p:nvGrpSpPr>
        <p:grpSpPr>
          <a:xfrm>
            <a:off x="725465" y="4328167"/>
            <a:ext cx="2427241" cy="792864"/>
            <a:chOff x="8181233" y="2392601"/>
            <a:chExt cx="2690660" cy="792864"/>
          </a:xfrm>
        </p:grpSpPr>
        <p:sp>
          <p:nvSpPr>
            <p:cNvPr id="34" name="Rectángulo: esquinas redondeadas 33">
              <a:extLst>
                <a:ext uri="{FF2B5EF4-FFF2-40B4-BE49-F238E27FC236}">
                  <a16:creationId xmlns:a16="http://schemas.microsoft.com/office/drawing/2014/main" id="{1D6DF13A-F12B-20BA-E36F-F50FAD166C4C}"/>
                </a:ext>
              </a:extLst>
            </p:cNvPr>
            <p:cNvSpPr/>
            <p:nvPr/>
          </p:nvSpPr>
          <p:spPr>
            <a:xfrm>
              <a:off x="8181233" y="2687500"/>
              <a:ext cx="2690660" cy="497965"/>
            </a:xfrm>
            <a:prstGeom prst="roundRect">
              <a:avLst/>
            </a:prstGeom>
            <a:solidFill>
              <a:srgbClr val="FD8A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24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27</a:t>
              </a:r>
              <a:endParaRPr lang="es-CO" sz="24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  <p:sp>
          <p:nvSpPr>
            <p:cNvPr id="35" name="Rectángulo: esquinas redondeadas 34">
              <a:extLst>
                <a:ext uri="{FF2B5EF4-FFF2-40B4-BE49-F238E27FC236}">
                  <a16:creationId xmlns:a16="http://schemas.microsoft.com/office/drawing/2014/main" id="{6FC16F39-E3E6-4FAA-AC88-6D265E59A1C0}"/>
                </a:ext>
              </a:extLst>
            </p:cNvPr>
            <p:cNvSpPr/>
            <p:nvPr/>
          </p:nvSpPr>
          <p:spPr>
            <a:xfrm>
              <a:off x="8441159" y="2392601"/>
              <a:ext cx="2170806" cy="384855"/>
            </a:xfrm>
            <a:prstGeom prst="roundRect">
              <a:avLst>
                <a:gd name="adj" fmla="val 28510"/>
              </a:avLst>
            </a:prstGeom>
            <a:solidFill>
              <a:srgbClr val="1C38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CO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600" b="1" dirty="0">
                  <a:solidFill>
                    <a:srgbClr val="FFFFFF"/>
                  </a:solidFill>
                  <a:latin typeface="TT Norms Bold" panose="02000803040000020004" pitchFamily="50" charset="0"/>
                  <a:cs typeface="Tahoma"/>
                </a:rPr>
                <a:t>Fase I Vigencia 2023</a:t>
              </a:r>
              <a:endParaRPr lang="es-CO" sz="1600" b="1" dirty="0">
                <a:solidFill>
                  <a:srgbClr val="FFFFFF"/>
                </a:solidFill>
                <a:latin typeface="TT Norms Bold" panose="02000803040000020004" pitchFamily="50" charset="0"/>
                <a:cs typeface="Tahoma"/>
              </a:endParaRPr>
            </a:p>
          </p:txBody>
        </p:sp>
      </p:grpSp>
      <p:sp>
        <p:nvSpPr>
          <p:cNvPr id="40" name="object 33">
            <a:extLst>
              <a:ext uri="{FF2B5EF4-FFF2-40B4-BE49-F238E27FC236}">
                <a16:creationId xmlns:a16="http://schemas.microsoft.com/office/drawing/2014/main" id="{1FC17062-C2DB-A702-1AAA-944730BCBE60}"/>
              </a:ext>
            </a:extLst>
          </p:cNvPr>
          <p:cNvSpPr txBox="1"/>
          <p:nvPr/>
        </p:nvSpPr>
        <p:spPr>
          <a:xfrm>
            <a:off x="2517439" y="375474"/>
            <a:ext cx="7959232" cy="60272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s-ES" sz="3800" b="1" dirty="0">
                <a:solidFill>
                  <a:srgbClr val="1C386F"/>
                </a:solidFill>
                <a:latin typeface="TT Norms ExtraBold" panose="02000503040000020004" pitchFamily="50" charset="0"/>
                <a:cs typeface="Tahoma"/>
              </a:rPr>
              <a:t>Caminos comunitarios de La Paz Total</a:t>
            </a:r>
            <a:endParaRPr lang="es-ES" sz="3800" dirty="0">
              <a:latin typeface="TT Norms ExtraBold" panose="02000503040000020004" pitchFamily="50" charset="0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2126285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008D1A7054E5F408D9AD458EBBD8A06" ma:contentTypeVersion="20" ma:contentTypeDescription="Crear nuevo documento." ma:contentTypeScope="" ma:versionID="b4b8fb11cc2b135a5d417d235d5dc30a">
  <xsd:schema xmlns:xsd="http://www.w3.org/2001/XMLSchema" xmlns:xs="http://www.w3.org/2001/XMLSchema" xmlns:p="http://schemas.microsoft.com/office/2006/metadata/properties" xmlns:ns2="03d1bde2-4ca8-4d7d-a621-b1912767f71d" xmlns:ns3="79b71c73-0cd6-4706-8177-76952f96f9f3" targetNamespace="http://schemas.microsoft.com/office/2006/metadata/properties" ma:root="true" ma:fieldsID="22e8f188f81505e96cc78c69d0944b11" ns2:_="" ns3:_="">
    <xsd:import namespace="03d1bde2-4ca8-4d7d-a621-b1912767f71d"/>
    <xsd:import namespace="79b71c73-0cd6-4706-8177-76952f96f9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d1bde2-4ca8-4d7d-a621-b1912767f7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Etiquetas de imagen" ma:readOnly="false" ma:fieldId="{5cf76f15-5ced-4ddc-b409-7134ff3c332f}" ma:taxonomyMulti="true" ma:sspId="55b72034-804b-4688-9d57-39051bc5f4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b71c73-0cd6-4706-8177-76952f96f9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c31c65d-80f2-4eb6-8f2a-d8c705a20275}" ma:internalName="TaxCatchAll" ma:showField="CatchAllData" ma:web="79b71c73-0cd6-4706-8177-76952f96f9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3d1bde2-4ca8-4d7d-a621-b1912767f71d">
      <Terms xmlns="http://schemas.microsoft.com/office/infopath/2007/PartnerControls"/>
    </lcf76f155ced4ddcb4097134ff3c332f>
    <TaxCatchAll xmlns="79b71c73-0cd6-4706-8177-76952f96f9f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E23653-093D-4FEB-ABCB-E43D2A4489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d1bde2-4ca8-4d7d-a621-b1912767f71d"/>
    <ds:schemaRef ds:uri="79b71c73-0cd6-4706-8177-76952f96f9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EA4436-9DC0-489C-8E6B-7ED45820AB91}">
  <ds:schemaRefs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79b71c73-0cd6-4706-8177-76952f96f9f3"/>
    <ds:schemaRef ds:uri="03d1bde2-4ca8-4d7d-a621-b1912767f71d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3B7B728-5A70-4295-B20D-1CF82BCB33E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5019</TotalTime>
  <Words>630</Words>
  <Application>Microsoft Office PowerPoint</Application>
  <PresentationFormat>Panorámica</PresentationFormat>
  <Paragraphs>276</Paragraphs>
  <Slides>15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Vínculos</vt:lpstr>
      </vt:variant>
      <vt:variant>
        <vt:i4>9</vt:i4>
      </vt:variant>
      <vt:variant>
        <vt:lpstr>Títulos de diapositiva</vt:lpstr>
      </vt:variant>
      <vt:variant>
        <vt:i4>15</vt:i4>
      </vt:variant>
    </vt:vector>
  </HeadingPairs>
  <TitlesOfParts>
    <vt:vector size="36" baseType="lpstr">
      <vt:lpstr>Arial</vt:lpstr>
      <vt:lpstr>Calibri</vt:lpstr>
      <vt:lpstr>Calibri Light</vt:lpstr>
      <vt:lpstr>Lucida Sans</vt:lpstr>
      <vt:lpstr>Montserrat</vt:lpstr>
      <vt:lpstr>Montserrat ExtraBold</vt:lpstr>
      <vt:lpstr>Tahoma</vt:lpstr>
      <vt:lpstr>TT Norms Bold</vt:lpstr>
      <vt:lpstr>TT Norms ExtraBold</vt:lpstr>
      <vt:lpstr>TT Norms Regular</vt:lpstr>
      <vt:lpstr>Work Sans ExtraBold</vt:lpstr>
      <vt:lpstr>Tema de Office</vt:lpstr>
      <vt:lpstr>https://invias.sharepoint.com/sites/Fichaspordepartamento/Documentos%20compartidos/General/EXCEL%20-%20NUEVO%20FORMATO/Ficha%20Atlántico.xlsx!RED%20NACIONAL!F5C2:F8C7</vt:lpstr>
      <vt:lpstr>https://invias.sharepoint.com/sites/Fichaspordepartamento/Documentos%20compartidos/General/EXCEL%20-%20NUEVO%20FORMATO/Ficha%20Atlántico.xlsx!RED%20NACIONAL!F12C2:F17C11</vt:lpstr>
      <vt:lpstr>https://invias.sharepoint.com/sites/Fichaspordepartamento/Documentos%20compartidos/General/EXCEL%20-%20NUEVO%20FORMATO/Ficha%20Atlántico.xlsx!RED%20NACIONAL!F21C4:F22C11</vt:lpstr>
      <vt:lpstr>https://invias.sharepoint.com/sites/Fichaspordepartamento/Documentos%20compartidos/General/EXCEL%20-%20NUEVO%20FORMATO/Ficha%20Atlántico.xlsx!VIAS%20RURALES!F5C2:F8C7</vt:lpstr>
      <vt:lpstr>https://invias.sharepoint.com/sites/Fichaspordepartamento/Documentos%20compartidos/General/EXCEL%20-%20NUEVO%20FORMATO/Ficha%20Atlántico.xlsx!VIAS%20RURALES!F34C2:F46C10</vt:lpstr>
      <vt:lpstr>https://invias.sharepoint.com/sites/Fichaspordepartamento/Documentos%20compartidos/General/EXCEL%20-%20NUEVO%20FORMATO/Ficha%20Atlántico.xlsx!VIAS%20RURALES!F47C2:F57C10</vt:lpstr>
      <vt:lpstr>https://invias.sharepoint.com/sites/Fichaspordepartamento/Documentos%20compartidos/General/EXCEL%20-%20NUEVO%20FORMATO/Ficha%20Atlántico.xlsx!VIAS%20RURALES!F58C2:F69C10</vt:lpstr>
      <vt:lpstr>https://invias.sharepoint.com/sites/Fichaspordepartamento/Documentos%20compartidos/General/EXCEL%20-%20NUEVO%20FORMATO/Ficha%20Atlántico.xlsx!VIAS%20RURALES!F74C2:F75C10</vt:lpstr>
      <vt:lpstr>https://invias.sharepoint.com/sites/Fichaspordepartamento/Documentos%20compartidos/General/EXCEL%20-%20NUEVO%20FORMATO/Ficha%20Atlántico.xlsx!EYD!F12C2:F15C9</vt:lpstr>
      <vt:lpstr>Presentación de PowerPoint</vt:lpstr>
      <vt:lpstr>Red Nacional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Vías rurales  y regionales</vt:lpstr>
      <vt:lpstr>Presentación de PowerPoint</vt:lpstr>
      <vt:lpstr>Presentación de PowerPoint</vt:lpstr>
      <vt:lpstr>Presentación de PowerPoint</vt:lpstr>
      <vt:lpstr>Presentación de PowerPoint</vt:lpstr>
      <vt:lpstr>$13.820 Millones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Mateo Carreño</dc:creator>
  <cp:lastModifiedBy>Hector Hernan Salinas Soto</cp:lastModifiedBy>
  <cp:revision>10</cp:revision>
  <dcterms:created xsi:type="dcterms:W3CDTF">2020-07-16T13:21:48Z</dcterms:created>
  <dcterms:modified xsi:type="dcterms:W3CDTF">2023-07-28T16:07:16Z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0x0101006008D1A7054E5F408D9AD458EBBD8A06</vt:lpwstr>
  </property>
  <property fmtid="{D5CDD505-2E9C-101B-9397-08002B2CF9AE}" pid="3" name="MediaServiceImageTags">
    <vt:lpwstr/>
  </property>
</Properties>
</file>